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6"/>
  </p:notesMasterIdLst>
  <p:sldIdLst>
    <p:sldId id="364" r:id="rId2"/>
    <p:sldId id="284" r:id="rId3"/>
    <p:sldId id="361" r:id="rId4"/>
    <p:sldId id="329" r:id="rId5"/>
    <p:sldId id="266" r:id="rId6"/>
    <p:sldId id="351" r:id="rId7"/>
    <p:sldId id="352" r:id="rId8"/>
    <p:sldId id="350" r:id="rId9"/>
    <p:sldId id="354" r:id="rId10"/>
    <p:sldId id="356" r:id="rId11"/>
    <p:sldId id="358" r:id="rId12"/>
    <p:sldId id="334" r:id="rId13"/>
    <p:sldId id="359" r:id="rId14"/>
    <p:sldId id="333" r:id="rId15"/>
    <p:sldId id="367" r:id="rId16"/>
    <p:sldId id="368" r:id="rId17"/>
    <p:sldId id="369" r:id="rId18"/>
    <p:sldId id="370" r:id="rId19"/>
    <p:sldId id="371" r:id="rId20"/>
    <p:sldId id="372" r:id="rId21"/>
    <p:sldId id="374" r:id="rId22"/>
    <p:sldId id="373" r:id="rId23"/>
    <p:sldId id="375" r:id="rId24"/>
    <p:sldId id="376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BB"/>
    <a:srgbClr val="509116"/>
    <a:srgbClr val="F4F3CE"/>
    <a:srgbClr val="FDF700"/>
    <a:srgbClr val="DDDFF6"/>
    <a:srgbClr val="0600FF"/>
    <a:srgbClr val="DAFFCB"/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2" autoAdjust="0"/>
    <p:restoredTop sz="94660"/>
  </p:normalViewPr>
  <p:slideViewPr>
    <p:cSldViewPr snapToGrid="0">
      <p:cViewPr>
        <p:scale>
          <a:sx n="81" d="100"/>
          <a:sy n="81" d="100"/>
        </p:scale>
        <p:origin x="-51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CBA8A-813F-4823-B795-DC4ACB761179}" type="datetimeFigureOut">
              <a:rPr lang="en-US"/>
              <a:pPr>
                <a:defRPr/>
              </a:pPr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B9B9A6-B751-4C93-A208-352DFE15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96748D-2455-4987-87C7-FC00612F16CF}" type="slidenum">
              <a:rPr lang="en-US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-19050"/>
            <a:ext cx="12263438" cy="6877050"/>
            <a:chOff x="0" y="-19192"/>
            <a:chExt cx="12262849" cy="6877192"/>
          </a:xfrm>
        </p:grpSpPr>
        <p:sp>
          <p:nvSpPr>
            <p:cNvPr id="6" name="Parallelogram 5"/>
            <p:cNvSpPr/>
            <p:nvPr/>
          </p:nvSpPr>
          <p:spPr>
            <a:xfrm>
              <a:off x="347646" y="5580037"/>
              <a:ext cx="1181043" cy="1277963"/>
            </a:xfrm>
            <a:prstGeom prst="parallelogram">
              <a:avLst>
                <a:gd name="adj" fmla="val 52586"/>
              </a:avLst>
            </a:prstGeom>
            <a:solidFill>
              <a:srgbClr val="F66F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4551144" y="-19192"/>
              <a:ext cx="6924342" cy="6877192"/>
            </a:xfrm>
            <a:prstGeom prst="parallelogram">
              <a:avLst>
                <a:gd name="adj" fmla="val 48135"/>
              </a:avLst>
            </a:prstGeom>
            <a:solidFill>
              <a:srgbClr val="F58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4689250" y="-19192"/>
              <a:ext cx="2965308" cy="4959452"/>
            </a:xfrm>
            <a:prstGeom prst="parallelogram">
              <a:avLst>
                <a:gd name="adj" fmla="val 81444"/>
              </a:avLst>
            </a:prstGeom>
            <a:solidFill>
              <a:srgbClr val="F66F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Parallelogram 11"/>
            <p:cNvSpPr/>
            <p:nvPr/>
          </p:nvSpPr>
          <p:spPr>
            <a:xfrm>
              <a:off x="8424458" y="1950937"/>
              <a:ext cx="3382800" cy="4907063"/>
            </a:xfrm>
            <a:prstGeom prst="parallelogram">
              <a:avLst>
                <a:gd name="adj" fmla="val 69850"/>
              </a:avLst>
            </a:prstGeom>
            <a:solidFill>
              <a:srgbClr val="F58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"/>
            <p:cNvSpPr/>
            <p:nvPr userDrawn="1"/>
          </p:nvSpPr>
          <p:spPr>
            <a:xfrm>
              <a:off x="0" y="-19192"/>
              <a:ext cx="12191414" cy="6877192"/>
            </a:xfrm>
            <a:prstGeom prst="rect">
              <a:avLst/>
            </a:prstGeom>
            <a:solidFill>
              <a:srgbClr val="3B3B3B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Parallelogram 14"/>
            <p:cNvSpPr/>
            <p:nvPr/>
          </p:nvSpPr>
          <p:spPr>
            <a:xfrm>
              <a:off x="5417878" y="809500"/>
              <a:ext cx="3954272" cy="5248383"/>
            </a:xfrm>
            <a:prstGeom prst="parallelogram">
              <a:avLst>
                <a:gd name="adj" fmla="val 63776"/>
              </a:avLst>
            </a:prstGeom>
            <a:solidFill>
              <a:srgbClr val="F5832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Parallelogram 15"/>
            <p:cNvSpPr/>
            <p:nvPr/>
          </p:nvSpPr>
          <p:spPr>
            <a:xfrm>
              <a:off x="9572165" y="-19192"/>
              <a:ext cx="2690684" cy="4895951"/>
            </a:xfrm>
            <a:prstGeom prst="parallelogram">
              <a:avLst>
                <a:gd name="adj" fmla="val 87426"/>
              </a:avLst>
            </a:prstGeom>
            <a:solidFill>
              <a:srgbClr val="F68222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23643" r="28464" b="33549"/>
          <a:stretch>
            <a:fillRect/>
          </a:stretch>
        </p:blipFill>
        <p:spPr bwMode="auto">
          <a:xfrm>
            <a:off x="9472613" y="2416175"/>
            <a:ext cx="4016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7685" y="1450526"/>
            <a:ext cx="3783168" cy="1679428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noProof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984633" y="1917635"/>
            <a:ext cx="3532459" cy="1939949"/>
          </a:xfrm>
        </p:spPr>
        <p:txBody>
          <a:bodyPr rtlCol="0">
            <a:noAutofit/>
          </a:bodyPr>
          <a:lstStyle>
            <a:lvl1pPr algn="r">
              <a:lnSpc>
                <a:spcPct val="100000"/>
              </a:lnSpc>
              <a:defRPr lang="en-US" sz="3400" baseline="0" dirty="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910699" y="3091047"/>
            <a:ext cx="5092700" cy="383917"/>
          </a:xfrm>
        </p:spPr>
        <p:txBody>
          <a:bodyPr>
            <a:normAutofit/>
          </a:bodyPr>
          <a:lstStyle>
            <a:lvl1pPr marL="0" indent="0">
              <a:buNone/>
              <a:defRPr lang="en-US" sz="1600" i="1" kern="1200" dirty="0">
                <a:solidFill>
                  <a:srgbClr val="F5832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5"/>
          </p:nvPr>
        </p:nvSpPr>
        <p:spPr>
          <a:xfrm>
            <a:off x="4667250" y="6427788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4DB8B4B-6A8F-4EA5-B38F-9D456C99BB42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898188" y="6427788"/>
            <a:ext cx="552450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681433B-2EB2-4BAC-8114-BBD6119B2DB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797550" y="6427788"/>
            <a:ext cx="5157788" cy="365125"/>
          </a:xfrm>
        </p:spPr>
        <p:txBody>
          <a:bodyPr lIns="0" rIns="0"/>
          <a:lstStyle>
            <a:lvl1pPr algn="r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0253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and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3588" y="6370638"/>
            <a:ext cx="1412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cxnSp>
        <p:nvCxnSpPr>
          <p:cNvPr id="15" name="Straight Connector 3"/>
          <p:cNvCxnSpPr/>
          <p:nvPr userDrawn="1"/>
        </p:nvCxnSpPr>
        <p:spPr>
          <a:xfrm>
            <a:off x="4329113" y="1460500"/>
            <a:ext cx="0" cy="438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9"/>
          <p:cNvCxnSpPr/>
          <p:nvPr userDrawn="1"/>
        </p:nvCxnSpPr>
        <p:spPr>
          <a:xfrm>
            <a:off x="874713" y="1481138"/>
            <a:ext cx="0" cy="1463675"/>
          </a:xfrm>
          <a:prstGeom prst="line">
            <a:avLst/>
          </a:prstGeom>
          <a:ln w="57150">
            <a:solidFill>
              <a:srgbClr val="D85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28"/>
          <p:cNvCxnSpPr/>
          <p:nvPr userDrawn="1"/>
        </p:nvCxnSpPr>
        <p:spPr>
          <a:xfrm>
            <a:off x="884238" y="3767138"/>
            <a:ext cx="0" cy="1463675"/>
          </a:xfrm>
          <a:prstGeom prst="line">
            <a:avLst/>
          </a:prstGeom>
          <a:ln w="57150">
            <a:solidFill>
              <a:srgbClr val="D85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33" y="407331"/>
            <a:ext cx="10712255" cy="697192"/>
          </a:xfrm>
        </p:spPr>
        <p:txBody>
          <a:bodyPr rtlCol="0">
            <a:noAutofit/>
          </a:bodyPr>
          <a:lstStyle>
            <a:lvl1pPr>
              <a:defRPr lang="en-US" sz="3000" baseline="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4679639" y="1604414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7010648" y="1592839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9341657" y="1604414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4679639" y="3889025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7010648" y="3877450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9341657" y="3889025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8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5"/>
          </p:nvPr>
        </p:nvSpPr>
        <p:spPr>
          <a:xfrm>
            <a:off x="731033" y="3029566"/>
            <a:ext cx="3361744" cy="4907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0" i="1">
                <a:solidFill>
                  <a:srgbClr val="F58321"/>
                </a:solidFill>
                <a:latin typeface="Sanchez Regular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5"/>
          </p:nvPr>
        </p:nvSpPr>
        <p:spPr>
          <a:xfrm>
            <a:off x="722956" y="5308531"/>
            <a:ext cx="3361744" cy="490739"/>
          </a:xfrm>
        </p:spPr>
        <p:txBody>
          <a:bodyPr rtlCol="0">
            <a:normAutofit/>
          </a:bodyPr>
          <a:lstStyle>
            <a:lvl1pPr marL="0" indent="0" algn="l">
              <a:buFontTx/>
              <a:buNone/>
              <a:defRPr lang="en-US" sz="1400" b="0" i="1" dirty="0">
                <a:solidFill>
                  <a:srgbClr val="F58321"/>
                </a:solidFill>
                <a:latin typeface="Sanchez Regular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976713" y="1457001"/>
            <a:ext cx="3187779" cy="154739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None/>
              <a:defRPr lang="en-US" sz="1400" kern="1200" baseline="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6"/>
          </p:nvPr>
        </p:nvSpPr>
        <p:spPr>
          <a:xfrm>
            <a:off x="982046" y="3712242"/>
            <a:ext cx="3191256" cy="154739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None/>
              <a:defRPr lang="en-US" sz="1400" kern="1200" baseline="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37"/>
          </p:nvPr>
        </p:nvSpPr>
        <p:spPr>
          <a:xfrm>
            <a:off x="6432550" y="6367463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06C6032-3A61-453E-9DC1-BD574F240DD0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712788" y="6380163"/>
            <a:ext cx="441325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5E8BE9E-40EF-4890-9912-5436E9C9404B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9"/>
          </p:nvPr>
        </p:nvSpPr>
        <p:spPr>
          <a:xfrm>
            <a:off x="1317625" y="6367463"/>
            <a:ext cx="5159375" cy="365125"/>
          </a:xfrm>
        </p:spPr>
        <p:txBody>
          <a:bodyPr lIns="0" rIns="0"/>
          <a:lstStyle>
            <a:lvl1pPr algn="l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2842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s and testimonial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3588" y="6370638"/>
            <a:ext cx="1412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</a:rPr>
              <a:t>|</a:t>
            </a:r>
          </a:p>
        </p:txBody>
      </p:sp>
      <p:cxnSp>
        <p:nvCxnSpPr>
          <p:cNvPr id="15" name="Straight Connector 3"/>
          <p:cNvCxnSpPr/>
          <p:nvPr userDrawn="1"/>
        </p:nvCxnSpPr>
        <p:spPr>
          <a:xfrm>
            <a:off x="4329113" y="1460500"/>
            <a:ext cx="0" cy="438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33" y="407331"/>
            <a:ext cx="10712255" cy="697192"/>
          </a:xfrm>
        </p:spPr>
        <p:txBody>
          <a:bodyPr rtlCol="0">
            <a:noAutofit/>
          </a:bodyPr>
          <a:lstStyle>
            <a:lvl1pPr>
              <a:defRPr lang="en-US" sz="3000" baseline="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4679639" y="1577520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7010648" y="1565945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9341657" y="1577520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4679639" y="3821790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7010648" y="3810215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9341657" y="3821790"/>
            <a:ext cx="1901808" cy="162104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Content Placeholder 2"/>
          <p:cNvSpPr>
            <a:spLocks noGrp="1"/>
          </p:cNvSpPr>
          <p:nvPr>
            <p:ph idx="15"/>
          </p:nvPr>
        </p:nvSpPr>
        <p:spPr>
          <a:xfrm>
            <a:off x="731033" y="3029566"/>
            <a:ext cx="3361744" cy="49073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 b="0" i="1">
                <a:solidFill>
                  <a:srgbClr val="F58321"/>
                </a:solidFill>
                <a:latin typeface="Sanchez Regular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5"/>
          </p:nvPr>
        </p:nvSpPr>
        <p:spPr>
          <a:xfrm>
            <a:off x="722956" y="5290602"/>
            <a:ext cx="3361744" cy="490739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lang="en-US" sz="1400" b="0" i="1" dirty="0">
                <a:solidFill>
                  <a:srgbClr val="F58321"/>
                </a:solidFill>
                <a:latin typeface="Sanchez Regular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731033" y="1457001"/>
            <a:ext cx="3361744" cy="154739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None/>
              <a:defRPr lang="en-US" sz="1400" kern="1200" baseline="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6"/>
          </p:nvPr>
        </p:nvSpPr>
        <p:spPr>
          <a:xfrm>
            <a:off x="731033" y="3712242"/>
            <a:ext cx="3361744" cy="154739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None/>
              <a:defRPr lang="en-US" sz="1400" kern="1200" baseline="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37"/>
          </p:nvPr>
        </p:nvSpPr>
        <p:spPr>
          <a:xfrm>
            <a:off x="6432550" y="6367463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EED349F0-0E9B-4F50-B151-CA35871E430D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38"/>
          </p:nvPr>
        </p:nvSpPr>
        <p:spPr>
          <a:xfrm>
            <a:off x="712788" y="6380163"/>
            <a:ext cx="441325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16468610-F02F-49EA-AD0B-C53A7624CD8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9"/>
          </p:nvPr>
        </p:nvSpPr>
        <p:spPr>
          <a:xfrm>
            <a:off x="1317625" y="6367463"/>
            <a:ext cx="5159375" cy="365125"/>
          </a:xfrm>
        </p:spPr>
        <p:txBody>
          <a:bodyPr lIns="0" rIns="0"/>
          <a:lstStyle>
            <a:lvl1pPr algn="l">
              <a:defRPr sz="900">
                <a:solidFill>
                  <a:srgbClr val="3B3B3B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2564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bg>
      <p:bgPr>
        <a:solidFill>
          <a:srgbClr val="F58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6667500" y="-9525"/>
            <a:ext cx="5524500" cy="6667500"/>
            <a:chOff x="5000207" y="-9526"/>
            <a:chExt cx="4143793" cy="6667501"/>
          </a:xfrm>
        </p:grpSpPr>
        <p:sp>
          <p:nvSpPr>
            <p:cNvPr id="4" name="Rectangle 8"/>
            <p:cNvSpPr/>
            <p:nvPr/>
          </p:nvSpPr>
          <p:spPr>
            <a:xfrm>
              <a:off x="5187154" y="-9526"/>
              <a:ext cx="3956846" cy="6667501"/>
            </a:xfrm>
            <a:custGeom>
              <a:avLst/>
              <a:gdLst>
                <a:gd name="connsiteX0" fmla="*/ 0 w 4367464"/>
                <a:gd name="connsiteY0" fmla="*/ 0 h 6858000"/>
                <a:gd name="connsiteX1" fmla="*/ 4367464 w 4367464"/>
                <a:gd name="connsiteY1" fmla="*/ 0 h 6858000"/>
                <a:gd name="connsiteX2" fmla="*/ 4367464 w 4367464"/>
                <a:gd name="connsiteY2" fmla="*/ 6858000 h 6858000"/>
                <a:gd name="connsiteX3" fmla="*/ 0 w 4367464"/>
                <a:gd name="connsiteY3" fmla="*/ 6858000 h 6858000"/>
                <a:gd name="connsiteX4" fmla="*/ 0 w 4367464"/>
                <a:gd name="connsiteY4" fmla="*/ 0 h 6858000"/>
                <a:gd name="connsiteX0" fmla="*/ 0 w 4367464"/>
                <a:gd name="connsiteY0" fmla="*/ 1 h 6858001"/>
                <a:gd name="connsiteX1" fmla="*/ 2779295 w 4367464"/>
                <a:gd name="connsiteY1" fmla="*/ 0 h 6858001"/>
                <a:gd name="connsiteX2" fmla="*/ 4367464 w 4367464"/>
                <a:gd name="connsiteY2" fmla="*/ 1 h 6858001"/>
                <a:gd name="connsiteX3" fmla="*/ 4367464 w 4367464"/>
                <a:gd name="connsiteY3" fmla="*/ 6858001 h 6858001"/>
                <a:gd name="connsiteX4" fmla="*/ 0 w 4367464"/>
                <a:gd name="connsiteY4" fmla="*/ 6858001 h 6858001"/>
                <a:gd name="connsiteX5" fmla="*/ 0 w 4367464"/>
                <a:gd name="connsiteY5" fmla="*/ 1 h 6858001"/>
                <a:gd name="connsiteX0" fmla="*/ 0 w 4367464"/>
                <a:gd name="connsiteY0" fmla="*/ 6858001 h 6858001"/>
                <a:gd name="connsiteX1" fmla="*/ 2779295 w 4367464"/>
                <a:gd name="connsiteY1" fmla="*/ 0 h 6858001"/>
                <a:gd name="connsiteX2" fmla="*/ 4367464 w 4367464"/>
                <a:gd name="connsiteY2" fmla="*/ 1 h 6858001"/>
                <a:gd name="connsiteX3" fmla="*/ 4367464 w 4367464"/>
                <a:gd name="connsiteY3" fmla="*/ 6858001 h 6858001"/>
                <a:gd name="connsiteX4" fmla="*/ 0 w 4367464"/>
                <a:gd name="connsiteY4" fmla="*/ 6858001 h 6858001"/>
                <a:gd name="connsiteX0" fmla="*/ 0 w 4367464"/>
                <a:gd name="connsiteY0" fmla="*/ 6867812 h 6867812"/>
                <a:gd name="connsiteX1" fmla="*/ 2779295 w 4367464"/>
                <a:gd name="connsiteY1" fmla="*/ 9811 h 6867812"/>
                <a:gd name="connsiteX2" fmla="*/ 2874513 w 4367464"/>
                <a:gd name="connsiteY2" fmla="*/ 0 h 6867812"/>
                <a:gd name="connsiteX3" fmla="*/ 4367464 w 4367464"/>
                <a:gd name="connsiteY3" fmla="*/ 9812 h 6867812"/>
                <a:gd name="connsiteX4" fmla="*/ 4367464 w 4367464"/>
                <a:gd name="connsiteY4" fmla="*/ 6867812 h 6867812"/>
                <a:gd name="connsiteX5" fmla="*/ 0 w 4367464"/>
                <a:gd name="connsiteY5" fmla="*/ 6867812 h 6867812"/>
                <a:gd name="connsiteX0" fmla="*/ 0 w 4367464"/>
                <a:gd name="connsiteY0" fmla="*/ 6867812 h 6867812"/>
                <a:gd name="connsiteX1" fmla="*/ 2874513 w 4367464"/>
                <a:gd name="connsiteY1" fmla="*/ 0 h 6867812"/>
                <a:gd name="connsiteX2" fmla="*/ 4367464 w 4367464"/>
                <a:gd name="connsiteY2" fmla="*/ 9812 h 6867812"/>
                <a:gd name="connsiteX3" fmla="*/ 4367464 w 4367464"/>
                <a:gd name="connsiteY3" fmla="*/ 6867812 h 6867812"/>
                <a:gd name="connsiteX4" fmla="*/ 0 w 4367464"/>
                <a:gd name="connsiteY4" fmla="*/ 6867812 h 686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7464" h="6867812">
                  <a:moveTo>
                    <a:pt x="0" y="6867812"/>
                  </a:moveTo>
                  <a:lnTo>
                    <a:pt x="2874513" y="0"/>
                  </a:lnTo>
                  <a:lnTo>
                    <a:pt x="4367464" y="9812"/>
                  </a:lnTo>
                  <a:lnTo>
                    <a:pt x="4367464" y="6867812"/>
                  </a:lnTo>
                  <a:lnTo>
                    <a:pt x="0" y="68678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Parallelogram 15"/>
            <p:cNvSpPr/>
            <p:nvPr/>
          </p:nvSpPr>
          <p:spPr>
            <a:xfrm>
              <a:off x="5475315" y="-4764"/>
              <a:ext cx="3056642" cy="5915027"/>
            </a:xfrm>
            <a:prstGeom prst="parallelogram">
              <a:avLst>
                <a:gd name="adj" fmla="val 75485"/>
              </a:avLst>
            </a:prstGeom>
            <a:solidFill>
              <a:srgbClr val="F39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Parallelogram 16"/>
            <p:cNvSpPr/>
            <p:nvPr/>
          </p:nvSpPr>
          <p:spPr>
            <a:xfrm>
              <a:off x="6142132" y="942974"/>
              <a:ext cx="2685130" cy="5715001"/>
            </a:xfrm>
            <a:prstGeom prst="parallelogram">
              <a:avLst>
                <a:gd name="adj" fmla="val 82980"/>
              </a:avLst>
            </a:prstGeom>
            <a:solidFill>
              <a:srgbClr val="F39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Parallelogram 17"/>
            <p:cNvSpPr/>
            <p:nvPr/>
          </p:nvSpPr>
          <p:spPr>
            <a:xfrm>
              <a:off x="5000207" y="-1"/>
              <a:ext cx="2348149" cy="4819651"/>
            </a:xfrm>
            <a:prstGeom prst="parallelogram">
              <a:avLst>
                <a:gd name="adj" fmla="val 79689"/>
              </a:avLst>
            </a:prstGeom>
            <a:solidFill>
              <a:srgbClr val="F37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25261" r="72900" b="55540"/>
          <a:stretch>
            <a:fillRect/>
          </a:stretch>
        </p:blipFill>
        <p:spPr bwMode="auto">
          <a:xfrm rot="730870">
            <a:off x="1693863" y="1824038"/>
            <a:ext cx="7937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66500" y="6367463"/>
            <a:ext cx="14128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50" y="1970027"/>
            <a:ext cx="5799108" cy="2899255"/>
          </a:xfrm>
        </p:spPr>
        <p:txBody>
          <a:bodyPr>
            <a:spAutoFit/>
          </a:bodyPr>
          <a:lstStyle>
            <a:lvl1pPr>
              <a:lnSpc>
                <a:spcPct val="120000"/>
              </a:lnSpc>
              <a:defRPr sz="3800" baseline="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250" y="6375400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5D8713C-650C-4A6E-822D-B1486AA1593B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898188" y="6375400"/>
            <a:ext cx="552450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15CF3A8A-7D98-4681-A066-FF6CB400712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797550" y="6375400"/>
            <a:ext cx="5157788" cy="365125"/>
          </a:xfrm>
        </p:spPr>
        <p:txBody>
          <a:bodyPr lIns="0" rIns="0"/>
          <a:lstStyle>
            <a:lvl1pPr algn="r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1569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- design two">
    <p:bg>
      <p:bgPr>
        <a:solidFill>
          <a:srgbClr val="F58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66500" y="6407150"/>
            <a:ext cx="14128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221186"/>
            <a:ext cx="8693424" cy="731520"/>
          </a:xfrm>
          <a:solidFill>
            <a:schemeClr val="bg1"/>
          </a:solidFill>
        </p:spPr>
        <p:txBody>
          <a:bodyPr lIns="548640" tIns="91440" bIns="0" rtlCol="0">
            <a:spAutoFit/>
          </a:bodyPr>
          <a:lstStyle>
            <a:lvl1pPr>
              <a:buFontTx/>
              <a:buNone/>
              <a:defRPr lang="en-US" sz="320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" y="3140127"/>
            <a:ext cx="7876677" cy="731520"/>
          </a:xfrm>
          <a:solidFill>
            <a:schemeClr val="bg1"/>
          </a:solidFill>
        </p:spPr>
        <p:txBody>
          <a:bodyPr lIns="548640" tIns="91440" bIns="0" rtlCol="0" anchor="ctr">
            <a:spAutoFit/>
          </a:bodyPr>
          <a:lstStyle>
            <a:lvl1pPr marL="0" indent="0">
              <a:buFontTx/>
              <a:buNone/>
              <a:defRPr lang="en-US" sz="3200" baseline="0" dirty="0">
                <a:solidFill>
                  <a:srgbClr val="F58321"/>
                </a:solidFill>
                <a:latin typeface="Sanchez Regular" panose="020000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" y="4059069"/>
            <a:ext cx="7050228" cy="731520"/>
          </a:xfrm>
          <a:solidFill>
            <a:schemeClr val="bg1"/>
          </a:solidFill>
        </p:spPr>
        <p:txBody>
          <a:bodyPr lIns="548640" tIns="91440" bIns="0" rtlCol="0" anchor="ctr">
            <a:spAutoFit/>
          </a:bodyPr>
          <a:lstStyle>
            <a:lvl1pPr marL="0" indent="0">
              <a:buFontTx/>
              <a:buNone/>
              <a:defRPr lang="en-US" sz="3200" baseline="0" dirty="0">
                <a:solidFill>
                  <a:srgbClr val="F58321"/>
                </a:solidFill>
                <a:latin typeface="Sanchez Regular" panose="020000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667250" y="6415088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3409E55-F9D2-435D-ACA9-16926F6037C6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898188" y="6415088"/>
            <a:ext cx="552450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7FC45AE1-DB10-4752-874D-323D5032AD9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797550" y="6415088"/>
            <a:ext cx="5157788" cy="365125"/>
          </a:xfrm>
        </p:spPr>
        <p:txBody>
          <a:bodyPr lIns="0" rIns="0"/>
          <a:lstStyle>
            <a:lvl1pPr algn="r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6990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885825" y="3657600"/>
            <a:ext cx="10461625" cy="0"/>
          </a:xfrm>
          <a:prstGeom prst="line">
            <a:avLst/>
          </a:prstGeom>
          <a:ln w="12700">
            <a:solidFill>
              <a:srgbClr val="F583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66500" y="6354763"/>
            <a:ext cx="14128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5" t="24797" r="29149" b="33965"/>
          <a:stretch>
            <a:fillRect/>
          </a:stretch>
        </p:blipFill>
        <p:spPr bwMode="auto">
          <a:xfrm>
            <a:off x="873125" y="6180138"/>
            <a:ext cx="1825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t="24564" r="29120" b="34177"/>
          <a:stretch>
            <a:fillRect/>
          </a:stretch>
        </p:blipFill>
        <p:spPr bwMode="auto">
          <a:xfrm>
            <a:off x="3449638" y="6180138"/>
            <a:ext cx="180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38" y="3938322"/>
            <a:ext cx="10635175" cy="557688"/>
          </a:xfrm>
        </p:spPr>
        <p:txBody>
          <a:bodyPr rtlCol="0">
            <a:noAutofit/>
          </a:bodyPr>
          <a:lstStyle>
            <a:lvl1pPr>
              <a:defRPr lang="en-US" sz="3000" baseline="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69035" y="4570155"/>
            <a:ext cx="10635176" cy="142681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903854" y="492370"/>
            <a:ext cx="10462841" cy="296891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055867" y="6124118"/>
            <a:ext cx="2336195" cy="3498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646146" y="6126338"/>
            <a:ext cx="2393179" cy="3498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8"/>
          </p:nvPr>
        </p:nvSpPr>
        <p:spPr>
          <a:xfrm>
            <a:off x="4667250" y="6362700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8DAB565-8A25-45EA-A838-3C42EEEC8E84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10898188" y="6362700"/>
            <a:ext cx="552450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9DB78A0-4C33-414E-A272-315003090C6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5797550" y="6362700"/>
            <a:ext cx="5157788" cy="365125"/>
          </a:xfrm>
        </p:spPr>
        <p:txBody>
          <a:bodyPr lIns="0" rIns="0"/>
          <a:lstStyle>
            <a:lvl1pPr algn="r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0675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-19050"/>
            <a:ext cx="12263438" cy="6877050"/>
            <a:chOff x="0" y="-19192"/>
            <a:chExt cx="9197135" cy="6877192"/>
          </a:xfrm>
        </p:grpSpPr>
        <p:sp>
          <p:nvSpPr>
            <p:cNvPr id="6" name="Parallelogram 5"/>
            <p:cNvSpPr/>
            <p:nvPr/>
          </p:nvSpPr>
          <p:spPr>
            <a:xfrm>
              <a:off x="260735" y="5580037"/>
              <a:ext cx="885782" cy="1277963"/>
            </a:xfrm>
            <a:prstGeom prst="parallelogram">
              <a:avLst>
                <a:gd name="adj" fmla="val 52586"/>
              </a:avLst>
            </a:prstGeom>
            <a:solidFill>
              <a:srgbClr val="F66F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3413358" y="-19192"/>
              <a:ext cx="5193256" cy="6877192"/>
            </a:xfrm>
            <a:prstGeom prst="parallelogram">
              <a:avLst>
                <a:gd name="adj" fmla="val 48135"/>
              </a:avLst>
            </a:prstGeom>
            <a:solidFill>
              <a:srgbClr val="F58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3516937" y="-19192"/>
              <a:ext cx="2223980" cy="4959452"/>
            </a:xfrm>
            <a:prstGeom prst="parallelogram">
              <a:avLst>
                <a:gd name="adj" fmla="val 81444"/>
              </a:avLst>
            </a:prstGeom>
            <a:solidFill>
              <a:srgbClr val="F66F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Parallelogram 11"/>
            <p:cNvSpPr/>
            <p:nvPr/>
          </p:nvSpPr>
          <p:spPr>
            <a:xfrm>
              <a:off x="6318343" y="1950937"/>
              <a:ext cx="2537099" cy="4907063"/>
            </a:xfrm>
            <a:prstGeom prst="parallelogram">
              <a:avLst>
                <a:gd name="adj" fmla="val 69850"/>
              </a:avLst>
            </a:prstGeom>
            <a:solidFill>
              <a:srgbClr val="F58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14"/>
            <p:cNvSpPr/>
            <p:nvPr/>
          </p:nvSpPr>
          <p:spPr>
            <a:xfrm>
              <a:off x="0" y="809500"/>
              <a:ext cx="9143559" cy="5657967"/>
            </a:xfrm>
            <a:custGeom>
              <a:avLst/>
              <a:gdLst>
                <a:gd name="connsiteX0" fmla="*/ 0 w 9143999"/>
                <a:gd name="connsiteY0" fmla="*/ 0 h 5295900"/>
                <a:gd name="connsiteX1" fmla="*/ 9143999 w 9143999"/>
                <a:gd name="connsiteY1" fmla="*/ 0 h 5295900"/>
                <a:gd name="connsiteX2" fmla="*/ 9143999 w 9143999"/>
                <a:gd name="connsiteY2" fmla="*/ 5295900 h 5295900"/>
                <a:gd name="connsiteX3" fmla="*/ 0 w 9143999"/>
                <a:gd name="connsiteY3" fmla="*/ 5295900 h 5295900"/>
                <a:gd name="connsiteX4" fmla="*/ 0 w 9143999"/>
                <a:gd name="connsiteY4" fmla="*/ 0 h 5295900"/>
                <a:gd name="connsiteX0" fmla="*/ 0 w 9143999"/>
                <a:gd name="connsiteY0" fmla="*/ 0 h 5295900"/>
                <a:gd name="connsiteX1" fmla="*/ 9143999 w 9143999"/>
                <a:gd name="connsiteY1" fmla="*/ 0 h 5295900"/>
                <a:gd name="connsiteX2" fmla="*/ 9143999 w 9143999"/>
                <a:gd name="connsiteY2" fmla="*/ 5295900 h 5295900"/>
                <a:gd name="connsiteX3" fmla="*/ 5648325 w 9143999"/>
                <a:gd name="connsiteY3" fmla="*/ 5286375 h 5295900"/>
                <a:gd name="connsiteX4" fmla="*/ 0 w 9143999"/>
                <a:gd name="connsiteY4" fmla="*/ 5295900 h 5295900"/>
                <a:gd name="connsiteX5" fmla="*/ 0 w 9143999"/>
                <a:gd name="connsiteY5" fmla="*/ 0 h 5295900"/>
                <a:gd name="connsiteX0" fmla="*/ 0 w 9143999"/>
                <a:gd name="connsiteY0" fmla="*/ 0 h 5295900"/>
                <a:gd name="connsiteX1" fmla="*/ 9143999 w 9143999"/>
                <a:gd name="connsiteY1" fmla="*/ 0 h 5295900"/>
                <a:gd name="connsiteX2" fmla="*/ 9137822 w 9143999"/>
                <a:gd name="connsiteY2" fmla="*/ 4906662 h 5295900"/>
                <a:gd name="connsiteX3" fmla="*/ 9143999 w 9143999"/>
                <a:gd name="connsiteY3" fmla="*/ 5295900 h 5295900"/>
                <a:gd name="connsiteX4" fmla="*/ 5648325 w 9143999"/>
                <a:gd name="connsiteY4" fmla="*/ 5286375 h 5295900"/>
                <a:gd name="connsiteX5" fmla="*/ 0 w 9143999"/>
                <a:gd name="connsiteY5" fmla="*/ 5295900 h 5295900"/>
                <a:gd name="connsiteX6" fmla="*/ 0 w 9143999"/>
                <a:gd name="connsiteY6" fmla="*/ 0 h 5295900"/>
                <a:gd name="connsiteX0" fmla="*/ 0 w 9143999"/>
                <a:gd name="connsiteY0" fmla="*/ 0 h 5295900"/>
                <a:gd name="connsiteX1" fmla="*/ 9143999 w 9143999"/>
                <a:gd name="connsiteY1" fmla="*/ 0 h 5295900"/>
                <a:gd name="connsiteX2" fmla="*/ 9137822 w 9143999"/>
                <a:gd name="connsiteY2" fmla="*/ 4906662 h 5295900"/>
                <a:gd name="connsiteX3" fmla="*/ 9143999 w 9143999"/>
                <a:gd name="connsiteY3" fmla="*/ 5295900 h 5295900"/>
                <a:gd name="connsiteX4" fmla="*/ 6067168 w 9143999"/>
                <a:gd name="connsiteY4" fmla="*/ 5283543 h 5295900"/>
                <a:gd name="connsiteX5" fmla="*/ 5648325 w 9143999"/>
                <a:gd name="connsiteY5" fmla="*/ 5286375 h 5295900"/>
                <a:gd name="connsiteX6" fmla="*/ 0 w 9143999"/>
                <a:gd name="connsiteY6" fmla="*/ 5295900 h 5295900"/>
                <a:gd name="connsiteX7" fmla="*/ 0 w 9143999"/>
                <a:gd name="connsiteY7" fmla="*/ 0 h 5295900"/>
                <a:gd name="connsiteX0" fmla="*/ 0 w 9143999"/>
                <a:gd name="connsiteY0" fmla="*/ 0 h 5295900"/>
                <a:gd name="connsiteX1" fmla="*/ 9143999 w 9143999"/>
                <a:gd name="connsiteY1" fmla="*/ 0 h 5295900"/>
                <a:gd name="connsiteX2" fmla="*/ 9137822 w 9143999"/>
                <a:gd name="connsiteY2" fmla="*/ 4906662 h 5295900"/>
                <a:gd name="connsiteX3" fmla="*/ 6067168 w 9143999"/>
                <a:gd name="connsiteY3" fmla="*/ 5283543 h 5295900"/>
                <a:gd name="connsiteX4" fmla="*/ 5648325 w 9143999"/>
                <a:gd name="connsiteY4" fmla="*/ 5286375 h 5295900"/>
                <a:gd name="connsiteX5" fmla="*/ 0 w 9143999"/>
                <a:gd name="connsiteY5" fmla="*/ 5295900 h 5295900"/>
                <a:gd name="connsiteX6" fmla="*/ 0 w 9143999"/>
                <a:gd name="connsiteY6" fmla="*/ 0 h 5295900"/>
                <a:gd name="connsiteX0" fmla="*/ 0 w 9143999"/>
                <a:gd name="connsiteY0" fmla="*/ 0 h 5295900"/>
                <a:gd name="connsiteX1" fmla="*/ 9143999 w 9143999"/>
                <a:gd name="connsiteY1" fmla="*/ 0 h 5295900"/>
                <a:gd name="connsiteX2" fmla="*/ 9137822 w 9143999"/>
                <a:gd name="connsiteY2" fmla="*/ 4906662 h 5295900"/>
                <a:gd name="connsiteX3" fmla="*/ 5801498 w 9143999"/>
                <a:gd name="connsiteY3" fmla="*/ 4919019 h 5295900"/>
                <a:gd name="connsiteX4" fmla="*/ 5648325 w 9143999"/>
                <a:gd name="connsiteY4" fmla="*/ 5286375 h 5295900"/>
                <a:gd name="connsiteX5" fmla="*/ 0 w 9143999"/>
                <a:gd name="connsiteY5" fmla="*/ 5295900 h 5295900"/>
                <a:gd name="connsiteX6" fmla="*/ 0 w 9143999"/>
                <a:gd name="connsiteY6" fmla="*/ 0 h 52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3999" h="5295900">
                  <a:moveTo>
                    <a:pt x="0" y="0"/>
                  </a:moveTo>
                  <a:lnTo>
                    <a:pt x="9143999" y="0"/>
                  </a:lnTo>
                  <a:lnTo>
                    <a:pt x="9137822" y="4906662"/>
                  </a:lnTo>
                  <a:lnTo>
                    <a:pt x="5801498" y="4919019"/>
                  </a:lnTo>
                  <a:lnTo>
                    <a:pt x="5648325" y="5286375"/>
                  </a:lnTo>
                  <a:lnTo>
                    <a:pt x="0" y="5295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B3B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Parallelogram 14"/>
            <p:cNvSpPr/>
            <p:nvPr/>
          </p:nvSpPr>
          <p:spPr>
            <a:xfrm>
              <a:off x="4063408" y="809500"/>
              <a:ext cx="2965703" cy="5248383"/>
            </a:xfrm>
            <a:prstGeom prst="parallelogram">
              <a:avLst>
                <a:gd name="adj" fmla="val 63776"/>
              </a:avLst>
            </a:prstGeom>
            <a:solidFill>
              <a:srgbClr val="F58321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Parallelogram 15"/>
            <p:cNvSpPr/>
            <p:nvPr/>
          </p:nvSpPr>
          <p:spPr>
            <a:xfrm>
              <a:off x="7179123" y="-19192"/>
              <a:ext cx="2018012" cy="4895951"/>
            </a:xfrm>
            <a:prstGeom prst="parallelogram">
              <a:avLst>
                <a:gd name="adj" fmla="val 87426"/>
              </a:avLst>
            </a:prstGeom>
            <a:solidFill>
              <a:srgbClr val="F68222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23643" r="28464" b="33549"/>
          <a:stretch>
            <a:fillRect/>
          </a:stretch>
        </p:blipFill>
        <p:spPr bwMode="auto">
          <a:xfrm>
            <a:off x="9472613" y="2416175"/>
            <a:ext cx="4016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366500" y="6419850"/>
            <a:ext cx="14128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</a:rPr>
              <a:t>|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7685" y="1450526"/>
            <a:ext cx="3783168" cy="1679428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noProof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984633" y="1917635"/>
            <a:ext cx="3532459" cy="1939949"/>
          </a:xfrm>
        </p:spPr>
        <p:txBody>
          <a:bodyPr rtlCol="0">
            <a:noAutofit/>
          </a:bodyPr>
          <a:lstStyle>
            <a:lvl1pPr algn="r">
              <a:lnSpc>
                <a:spcPct val="100000"/>
              </a:lnSpc>
              <a:defRPr lang="en-US" sz="3400" baseline="0" dirty="0">
                <a:solidFill>
                  <a:schemeClr val="bg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910699" y="3091047"/>
            <a:ext cx="5092700" cy="383917"/>
          </a:xfrm>
        </p:spPr>
        <p:txBody>
          <a:bodyPr>
            <a:normAutofit/>
          </a:bodyPr>
          <a:lstStyle>
            <a:lvl1pPr marL="0" indent="0">
              <a:buNone/>
              <a:defRPr lang="en-US" sz="1600" i="1" kern="1200" dirty="0">
                <a:solidFill>
                  <a:srgbClr val="F5832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5"/>
          </p:nvPr>
        </p:nvSpPr>
        <p:spPr>
          <a:xfrm>
            <a:off x="4667250" y="6427788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9AAA8753-FA3C-48FB-943C-53FCB6A0F77A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898188" y="6427788"/>
            <a:ext cx="552450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6E4E94E7-16FC-4AB0-9B64-155B238CEA6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797550" y="6427788"/>
            <a:ext cx="5157788" cy="365125"/>
          </a:xfrm>
        </p:spPr>
        <p:txBody>
          <a:bodyPr lIns="0" rIns="0"/>
          <a:lstStyle>
            <a:lvl1pPr algn="r">
              <a:defRPr sz="900">
                <a:solidFill>
                  <a:srgbClr val="3B3B3B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42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 userDrawn="1"/>
        </p:nvGrpSpPr>
        <p:grpSpPr bwMode="auto">
          <a:xfrm>
            <a:off x="347663" y="-19050"/>
            <a:ext cx="11855450" cy="6891338"/>
            <a:chOff x="348055" y="-18771"/>
            <a:chExt cx="11855570" cy="6890625"/>
          </a:xfrm>
        </p:grpSpPr>
        <p:grpSp>
          <p:nvGrpSpPr>
            <p:cNvPr id="7" name="Group 6"/>
            <p:cNvGrpSpPr>
              <a:grpSpLocks/>
            </p:cNvGrpSpPr>
            <p:nvPr userDrawn="1"/>
          </p:nvGrpSpPr>
          <p:grpSpPr bwMode="auto">
            <a:xfrm>
              <a:off x="348055" y="-18771"/>
              <a:ext cx="11126722" cy="6876771"/>
              <a:chOff x="261040" y="-18771"/>
              <a:chExt cx="8345041" cy="6876771"/>
            </a:xfrm>
          </p:grpSpPr>
          <p:sp>
            <p:nvSpPr>
              <p:cNvPr id="10" name="Parallelogram 7"/>
              <p:cNvSpPr/>
              <p:nvPr/>
            </p:nvSpPr>
            <p:spPr>
              <a:xfrm>
                <a:off x="261040" y="5579762"/>
                <a:ext cx="884643" cy="1277805"/>
              </a:xfrm>
              <a:prstGeom prst="parallelogram">
                <a:avLst>
                  <a:gd name="adj" fmla="val 52586"/>
                </a:avLst>
              </a:prstGeom>
              <a:solidFill>
                <a:srgbClr val="F66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8"/>
              <p:cNvSpPr/>
              <p:nvPr/>
            </p:nvSpPr>
            <p:spPr>
              <a:xfrm>
                <a:off x="3413847" y="-18771"/>
                <a:ext cx="5192368" cy="6876338"/>
              </a:xfrm>
              <a:prstGeom prst="parallelogram">
                <a:avLst>
                  <a:gd name="adj" fmla="val 48135"/>
                </a:avLst>
              </a:prstGeom>
              <a:solidFill>
                <a:srgbClr val="F583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Parallelogram 9"/>
              <p:cNvSpPr/>
              <p:nvPr/>
            </p:nvSpPr>
            <p:spPr>
              <a:xfrm>
                <a:off x="3517432" y="-18771"/>
                <a:ext cx="2222920" cy="4958837"/>
              </a:xfrm>
              <a:prstGeom prst="parallelogram">
                <a:avLst>
                  <a:gd name="adj" fmla="val 81444"/>
                </a:avLst>
              </a:prstGeom>
              <a:solidFill>
                <a:srgbClr val="F66F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arallelogram 14"/>
              <p:cNvSpPr/>
              <p:nvPr/>
            </p:nvSpPr>
            <p:spPr>
              <a:xfrm>
                <a:off x="4063935" y="809818"/>
                <a:ext cx="2965876" cy="5247732"/>
              </a:xfrm>
              <a:prstGeom prst="parallelogram">
                <a:avLst>
                  <a:gd name="adj" fmla="val 63776"/>
                </a:avLst>
              </a:prstGeom>
              <a:solidFill>
                <a:srgbClr val="F58321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Parallelogram 26"/>
            <p:cNvSpPr/>
            <p:nvPr userDrawn="1"/>
          </p:nvSpPr>
          <p:spPr>
            <a:xfrm>
              <a:off x="8222135" y="-17184"/>
              <a:ext cx="3629062" cy="6876339"/>
            </a:xfrm>
            <a:prstGeom prst="parallelogram">
              <a:avLst>
                <a:gd name="adj" fmla="val 91249"/>
              </a:avLst>
            </a:prstGeom>
            <a:solidFill>
              <a:srgbClr val="E7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290397" y="-18771"/>
              <a:ext cx="3913228" cy="6890625"/>
            </a:xfrm>
            <a:custGeom>
              <a:avLst/>
              <a:gdLst>
                <a:gd name="connsiteX0" fmla="*/ 0 w 4367464"/>
                <a:gd name="connsiteY0" fmla="*/ 0 h 6858000"/>
                <a:gd name="connsiteX1" fmla="*/ 4367464 w 4367464"/>
                <a:gd name="connsiteY1" fmla="*/ 0 h 6858000"/>
                <a:gd name="connsiteX2" fmla="*/ 4367464 w 4367464"/>
                <a:gd name="connsiteY2" fmla="*/ 6858000 h 6858000"/>
                <a:gd name="connsiteX3" fmla="*/ 0 w 4367464"/>
                <a:gd name="connsiteY3" fmla="*/ 6858000 h 6858000"/>
                <a:gd name="connsiteX4" fmla="*/ 0 w 4367464"/>
                <a:gd name="connsiteY4" fmla="*/ 0 h 6858000"/>
                <a:gd name="connsiteX0" fmla="*/ 0 w 4367464"/>
                <a:gd name="connsiteY0" fmla="*/ 1 h 6858001"/>
                <a:gd name="connsiteX1" fmla="*/ 2779295 w 4367464"/>
                <a:gd name="connsiteY1" fmla="*/ 0 h 6858001"/>
                <a:gd name="connsiteX2" fmla="*/ 4367464 w 4367464"/>
                <a:gd name="connsiteY2" fmla="*/ 1 h 6858001"/>
                <a:gd name="connsiteX3" fmla="*/ 4367464 w 4367464"/>
                <a:gd name="connsiteY3" fmla="*/ 6858001 h 6858001"/>
                <a:gd name="connsiteX4" fmla="*/ 0 w 4367464"/>
                <a:gd name="connsiteY4" fmla="*/ 6858001 h 6858001"/>
                <a:gd name="connsiteX5" fmla="*/ 0 w 4367464"/>
                <a:gd name="connsiteY5" fmla="*/ 1 h 6858001"/>
                <a:gd name="connsiteX0" fmla="*/ 0 w 4367464"/>
                <a:gd name="connsiteY0" fmla="*/ 6858001 h 6858001"/>
                <a:gd name="connsiteX1" fmla="*/ 2779295 w 4367464"/>
                <a:gd name="connsiteY1" fmla="*/ 0 h 6858001"/>
                <a:gd name="connsiteX2" fmla="*/ 4367464 w 4367464"/>
                <a:gd name="connsiteY2" fmla="*/ 1 h 6858001"/>
                <a:gd name="connsiteX3" fmla="*/ 4367464 w 4367464"/>
                <a:gd name="connsiteY3" fmla="*/ 6858001 h 6858001"/>
                <a:gd name="connsiteX4" fmla="*/ 0 w 4367464"/>
                <a:gd name="connsiteY4" fmla="*/ 6858001 h 6858001"/>
                <a:gd name="connsiteX0" fmla="*/ 0 w 4367464"/>
                <a:gd name="connsiteY0" fmla="*/ 6867812 h 6867812"/>
                <a:gd name="connsiteX1" fmla="*/ 2779295 w 4367464"/>
                <a:gd name="connsiteY1" fmla="*/ 9811 h 6867812"/>
                <a:gd name="connsiteX2" fmla="*/ 2874513 w 4367464"/>
                <a:gd name="connsiteY2" fmla="*/ 0 h 6867812"/>
                <a:gd name="connsiteX3" fmla="*/ 4367464 w 4367464"/>
                <a:gd name="connsiteY3" fmla="*/ 9812 h 6867812"/>
                <a:gd name="connsiteX4" fmla="*/ 4367464 w 4367464"/>
                <a:gd name="connsiteY4" fmla="*/ 6867812 h 6867812"/>
                <a:gd name="connsiteX5" fmla="*/ 0 w 4367464"/>
                <a:gd name="connsiteY5" fmla="*/ 6867812 h 6867812"/>
                <a:gd name="connsiteX0" fmla="*/ 0 w 4367464"/>
                <a:gd name="connsiteY0" fmla="*/ 6867812 h 6867812"/>
                <a:gd name="connsiteX1" fmla="*/ 2874513 w 4367464"/>
                <a:gd name="connsiteY1" fmla="*/ 0 h 6867812"/>
                <a:gd name="connsiteX2" fmla="*/ 4367464 w 4367464"/>
                <a:gd name="connsiteY2" fmla="*/ 9812 h 6867812"/>
                <a:gd name="connsiteX3" fmla="*/ 4367464 w 4367464"/>
                <a:gd name="connsiteY3" fmla="*/ 6867812 h 6867812"/>
                <a:gd name="connsiteX4" fmla="*/ 0 w 4367464"/>
                <a:gd name="connsiteY4" fmla="*/ 6867812 h 6867812"/>
                <a:gd name="connsiteX0" fmla="*/ 0 w 4367464"/>
                <a:gd name="connsiteY0" fmla="*/ 6872141 h 6872141"/>
                <a:gd name="connsiteX1" fmla="*/ 2874513 w 4367464"/>
                <a:gd name="connsiteY1" fmla="*/ 4329 h 6872141"/>
                <a:gd name="connsiteX2" fmla="*/ 3766937 w 4367464"/>
                <a:gd name="connsiteY2" fmla="*/ 0 h 6872141"/>
                <a:gd name="connsiteX3" fmla="*/ 4367464 w 4367464"/>
                <a:gd name="connsiteY3" fmla="*/ 14141 h 6872141"/>
                <a:gd name="connsiteX4" fmla="*/ 4367464 w 4367464"/>
                <a:gd name="connsiteY4" fmla="*/ 6872141 h 6872141"/>
                <a:gd name="connsiteX5" fmla="*/ 0 w 4367464"/>
                <a:gd name="connsiteY5" fmla="*/ 6872141 h 6872141"/>
                <a:gd name="connsiteX0" fmla="*/ 0 w 4367464"/>
                <a:gd name="connsiteY0" fmla="*/ 6872141 h 6872141"/>
                <a:gd name="connsiteX1" fmla="*/ 3766937 w 4367464"/>
                <a:gd name="connsiteY1" fmla="*/ 0 h 6872141"/>
                <a:gd name="connsiteX2" fmla="*/ 4367464 w 4367464"/>
                <a:gd name="connsiteY2" fmla="*/ 14141 h 6872141"/>
                <a:gd name="connsiteX3" fmla="*/ 4367464 w 4367464"/>
                <a:gd name="connsiteY3" fmla="*/ 6872141 h 6872141"/>
                <a:gd name="connsiteX4" fmla="*/ 0 w 4367464"/>
                <a:gd name="connsiteY4" fmla="*/ 6872141 h 687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7464" h="6872141">
                  <a:moveTo>
                    <a:pt x="0" y="6872141"/>
                  </a:moveTo>
                  <a:lnTo>
                    <a:pt x="3766937" y="0"/>
                  </a:lnTo>
                  <a:lnTo>
                    <a:pt x="4367464" y="14141"/>
                  </a:lnTo>
                  <a:lnTo>
                    <a:pt x="4367464" y="6872141"/>
                  </a:lnTo>
                  <a:lnTo>
                    <a:pt x="0" y="6872141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7"/>
          <p:cNvSpPr/>
          <p:nvPr userDrawn="1"/>
        </p:nvSpPr>
        <p:spPr>
          <a:xfrm>
            <a:off x="0" y="781050"/>
            <a:ext cx="12192000" cy="556895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8"/>
          <p:cNvCxnSpPr/>
          <p:nvPr userDrawn="1"/>
        </p:nvCxnSpPr>
        <p:spPr>
          <a:xfrm>
            <a:off x="4745038" y="2301875"/>
            <a:ext cx="0" cy="2286000"/>
          </a:xfrm>
          <a:prstGeom prst="line">
            <a:avLst/>
          </a:prstGeom>
          <a:ln w="57150">
            <a:solidFill>
              <a:srgbClr val="D85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0109" y="2287366"/>
            <a:ext cx="3783168" cy="1878007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noProof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048016" y="2326755"/>
            <a:ext cx="6389498" cy="618149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en-US" sz="3400" baseline="0" dirty="0">
                <a:solidFill>
                  <a:schemeClr val="tx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803123" y="4220595"/>
            <a:ext cx="3790154" cy="38391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600" i="1" kern="1200" dirty="0">
                <a:solidFill>
                  <a:srgbClr val="F5832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5048015" y="3087203"/>
            <a:ext cx="6389499" cy="1617319"/>
          </a:xfrm>
        </p:spPr>
        <p:txBody>
          <a:bodyPr>
            <a:normAutofit/>
          </a:bodyPr>
          <a:lstStyle>
            <a:lvl1pPr marL="0" indent="0">
              <a:buNone/>
              <a:defRPr lang="en-US" sz="1400" i="0" kern="1200" dirty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659563" y="6440488"/>
            <a:ext cx="5159375" cy="365125"/>
          </a:xfrm>
        </p:spPr>
        <p:txBody>
          <a:bodyPr lIns="0" rIns="0"/>
          <a:lstStyle>
            <a:lvl1pPr algn="r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</a:p>
        </p:txBody>
      </p:sp>
    </p:spTree>
    <p:extLst>
      <p:ext uri="{BB962C8B-B14F-4D97-AF65-F5344CB8AC3E}">
        <p14:creationId xmlns:p14="http://schemas.microsoft.com/office/powerpoint/2010/main" val="18771778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3763" y="1104900"/>
            <a:ext cx="0" cy="457200"/>
          </a:xfrm>
          <a:prstGeom prst="line">
            <a:avLst/>
          </a:prstGeom>
          <a:ln w="57150">
            <a:solidFill>
              <a:srgbClr val="D85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3588" y="6370638"/>
            <a:ext cx="1412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33" y="407331"/>
            <a:ext cx="10712255" cy="697192"/>
          </a:xfrm>
        </p:spPr>
        <p:txBody>
          <a:bodyPr rtlCol="0">
            <a:noAutofit/>
          </a:bodyPr>
          <a:lstStyle>
            <a:lvl1pPr>
              <a:defRPr lang="en-US" sz="3000" baseline="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15374" y="1018732"/>
            <a:ext cx="10427913" cy="6916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65315" y="1929797"/>
            <a:ext cx="4988093" cy="314506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184381" y="1871125"/>
            <a:ext cx="5232400" cy="390212"/>
          </a:xfrm>
        </p:spPr>
        <p:txBody>
          <a:bodyPr bIns="0" rtlCol="0"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600" b="0" kern="1200" dirty="0">
                <a:solidFill>
                  <a:srgbClr val="F58321"/>
                </a:solidFill>
                <a:latin typeface="Sanchez Regular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169509" y="2253449"/>
            <a:ext cx="5247272" cy="1076098"/>
          </a:xfrm>
        </p:spPr>
        <p:txBody>
          <a:bodyPr>
            <a:normAutofit/>
          </a:bodyPr>
          <a:lstStyle>
            <a:lvl1pPr marL="171450" indent="-17145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lang="en-US" sz="1200" kern="120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184381" y="3438386"/>
            <a:ext cx="5232400" cy="390212"/>
          </a:xfrm>
        </p:spPr>
        <p:txBody>
          <a:bodyPr bIns="0" rtlCol="0"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600" b="0" kern="1200" dirty="0">
                <a:solidFill>
                  <a:srgbClr val="F58321"/>
                </a:solidFill>
                <a:latin typeface="Sanchez Regular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6169509" y="3820709"/>
            <a:ext cx="5247272" cy="2036751"/>
          </a:xfrm>
        </p:spPr>
        <p:txBody>
          <a:bodyPr>
            <a:normAutofit/>
          </a:bodyPr>
          <a:lstStyle>
            <a:lvl1pPr marL="171450" indent="-17145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lang="en-US" sz="1200" kern="120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9"/>
          </p:nvPr>
        </p:nvSpPr>
        <p:spPr>
          <a:xfrm>
            <a:off x="6432550" y="6367463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8B5A4FA-1A2E-4509-9B32-73E04A6261CE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30"/>
          </p:nvPr>
        </p:nvSpPr>
        <p:spPr>
          <a:xfrm>
            <a:off x="712788" y="6380163"/>
            <a:ext cx="441325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72EA8F1-515D-49FE-B651-EE84B491E36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1"/>
          </p:nvPr>
        </p:nvSpPr>
        <p:spPr>
          <a:xfrm>
            <a:off x="1317625" y="6367463"/>
            <a:ext cx="5159375" cy="365125"/>
          </a:xfrm>
        </p:spPr>
        <p:txBody>
          <a:bodyPr lIns="0" rIns="0"/>
          <a:lstStyle>
            <a:lvl1pPr algn="l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4855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893763" y="1104900"/>
            <a:ext cx="0" cy="457200"/>
          </a:xfrm>
          <a:prstGeom prst="line">
            <a:avLst/>
          </a:prstGeom>
          <a:ln w="57150">
            <a:solidFill>
              <a:srgbClr val="D85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63588" y="6370638"/>
            <a:ext cx="1412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33" y="407331"/>
            <a:ext cx="10712255" cy="697192"/>
          </a:xfrm>
        </p:spPr>
        <p:txBody>
          <a:bodyPr rtlCol="0">
            <a:noAutofit/>
          </a:bodyPr>
          <a:lstStyle>
            <a:lvl1pPr>
              <a:defRPr lang="en-US" sz="3000" baseline="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15374" y="1018732"/>
            <a:ext cx="10427913" cy="6916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65315" y="1929797"/>
            <a:ext cx="4988093" cy="314506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184381" y="1871125"/>
            <a:ext cx="5232400" cy="390212"/>
          </a:xfrm>
        </p:spPr>
        <p:txBody>
          <a:bodyPr bIns="0" rtlCol="0"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600" b="0" kern="1200" dirty="0">
                <a:solidFill>
                  <a:srgbClr val="F58321"/>
                </a:solidFill>
                <a:latin typeface="Sanchez Regular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169509" y="2253448"/>
            <a:ext cx="5247272" cy="3657021"/>
          </a:xfrm>
        </p:spPr>
        <p:txBody>
          <a:bodyPr>
            <a:normAutofit/>
          </a:bodyPr>
          <a:lstStyle>
            <a:lvl1pPr marL="171450" indent="-17145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lang="en-US" sz="1200" kern="120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7"/>
          </p:nvPr>
        </p:nvSpPr>
        <p:spPr>
          <a:xfrm>
            <a:off x="6432550" y="6367463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26C679-DDA7-4668-BFAE-E0B860F92F6E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712788" y="6380163"/>
            <a:ext cx="441325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B346224-1242-466B-A135-E7F8E5FEDAA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9"/>
          </p:nvPr>
        </p:nvSpPr>
        <p:spPr>
          <a:xfrm>
            <a:off x="1317625" y="6367463"/>
            <a:ext cx="5159375" cy="365125"/>
          </a:xfrm>
        </p:spPr>
        <p:txBody>
          <a:bodyPr lIns="0" rIns="0"/>
          <a:lstStyle>
            <a:lvl1pPr algn="l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8076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 -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63588" y="6370638"/>
            <a:ext cx="1412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6210885" y="1248278"/>
            <a:ext cx="5232400" cy="390212"/>
          </a:xfrm>
        </p:spPr>
        <p:txBody>
          <a:bodyPr bIns="0" rtlCol="0"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600" b="0" kern="1200" dirty="0">
                <a:solidFill>
                  <a:srgbClr val="F58321"/>
                </a:solidFill>
                <a:latin typeface="Sanchez Regular" panose="020000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6196013" y="1630601"/>
            <a:ext cx="5247272" cy="4199298"/>
          </a:xfrm>
        </p:spPr>
        <p:txBody>
          <a:bodyPr>
            <a:normAutofit/>
          </a:bodyPr>
          <a:lstStyle>
            <a:lvl1pPr marL="171450" indent="-17145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lang="en-US" sz="1200" kern="120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33" y="407331"/>
            <a:ext cx="10712255" cy="697192"/>
          </a:xfrm>
        </p:spPr>
        <p:txBody>
          <a:bodyPr rtlCol="0">
            <a:noAutofit/>
          </a:bodyPr>
          <a:lstStyle>
            <a:lvl1pPr>
              <a:defRPr lang="en-US" sz="3000" baseline="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65315" y="1284321"/>
            <a:ext cx="4988093" cy="3145066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7"/>
          </p:nvPr>
        </p:nvSpPr>
        <p:spPr>
          <a:xfrm>
            <a:off x="6432550" y="6367463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08515C3D-49A8-4372-BCCB-A190D7D09B73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712788" y="6380163"/>
            <a:ext cx="441325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94A388C-912E-4F3C-B0A7-CFACF81EEB0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9"/>
          </p:nvPr>
        </p:nvSpPr>
        <p:spPr>
          <a:xfrm>
            <a:off x="1317625" y="6367463"/>
            <a:ext cx="5159375" cy="365125"/>
          </a:xfrm>
        </p:spPr>
        <p:txBody>
          <a:bodyPr lIns="0" rIns="0"/>
          <a:lstStyle>
            <a:lvl1pPr algn="l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269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63588" y="6370638"/>
            <a:ext cx="1412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cxnSp>
        <p:nvCxnSpPr>
          <p:cNvPr id="16" name="Straight Connector 3"/>
          <p:cNvCxnSpPr/>
          <p:nvPr userDrawn="1"/>
        </p:nvCxnSpPr>
        <p:spPr>
          <a:xfrm>
            <a:off x="4092575" y="2011363"/>
            <a:ext cx="0" cy="306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874000" y="2011363"/>
            <a:ext cx="0" cy="306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741661" y="3105876"/>
            <a:ext cx="2867187" cy="2774418"/>
          </a:xfrm>
        </p:spPr>
        <p:txBody>
          <a:bodyPr>
            <a:normAutofit/>
          </a:bodyPr>
          <a:lstStyle>
            <a:lvl1pPr marL="171450" indent="-17145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lang="en-US" sz="1200" kern="120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33" y="407331"/>
            <a:ext cx="10712255" cy="697192"/>
          </a:xfrm>
        </p:spPr>
        <p:txBody>
          <a:bodyPr rtlCol="0">
            <a:noAutofit/>
          </a:bodyPr>
          <a:lstStyle>
            <a:lvl1pPr>
              <a:defRPr lang="en-US" sz="3000" baseline="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37180" y="1273688"/>
            <a:ext cx="2715396" cy="1712097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4501662" y="3091631"/>
            <a:ext cx="2871216" cy="2774418"/>
          </a:xfrm>
        </p:spPr>
        <p:txBody>
          <a:bodyPr>
            <a:normAutofit/>
          </a:bodyPr>
          <a:lstStyle>
            <a:lvl1pPr marL="171450" indent="-17145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lang="en-US" sz="1200" kern="120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4627250" y="1270076"/>
            <a:ext cx="2715396" cy="1712097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8317773" y="3091631"/>
            <a:ext cx="2871216" cy="2774418"/>
          </a:xfrm>
        </p:spPr>
        <p:txBody>
          <a:bodyPr>
            <a:normAutofit/>
          </a:bodyPr>
          <a:lstStyle>
            <a:lvl1pPr marL="171450" indent="-171450">
              <a:lnSpc>
                <a:spcPct val="130000"/>
              </a:lnSpc>
              <a:buClr>
                <a:srgbClr val="D8501F"/>
              </a:buClr>
              <a:buFont typeface="Wingdings 3" panose="05040102010807070707" pitchFamily="18" charset="2"/>
              <a:buChar char=""/>
              <a:defRPr lang="en-US" sz="1200" kern="1200" dirty="0" smtClean="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D8501F"/>
              </a:buClr>
              <a:buFont typeface="Wingdings 3" panose="05040102010807070707" pitchFamily="18" charset="2"/>
              <a:buChar char=""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8417321" y="1262346"/>
            <a:ext cx="2715396" cy="1712097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31"/>
          </p:nvPr>
        </p:nvSpPr>
        <p:spPr>
          <a:xfrm>
            <a:off x="6432550" y="6367463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5A37CAD-5E1B-4EDD-8E7F-64619282AD01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32"/>
          </p:nvPr>
        </p:nvSpPr>
        <p:spPr>
          <a:xfrm>
            <a:off x="712788" y="6380163"/>
            <a:ext cx="441325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CB6E528-7262-4C5F-8401-600F2DC627F1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3"/>
          </p:nvPr>
        </p:nvSpPr>
        <p:spPr>
          <a:xfrm>
            <a:off x="1317625" y="6367463"/>
            <a:ext cx="5159375" cy="365125"/>
          </a:xfrm>
        </p:spPr>
        <p:txBody>
          <a:bodyPr lIns="0" rIns="0"/>
          <a:lstStyle>
            <a:lvl1pPr algn="l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8923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martArt  with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63588" y="6370638"/>
            <a:ext cx="1412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cxnSp>
        <p:nvCxnSpPr>
          <p:cNvPr id="9" name="Straight Connector 13"/>
          <p:cNvCxnSpPr/>
          <p:nvPr userDrawn="1"/>
        </p:nvCxnSpPr>
        <p:spPr>
          <a:xfrm>
            <a:off x="893763" y="1104900"/>
            <a:ext cx="0" cy="274638"/>
          </a:xfrm>
          <a:prstGeom prst="line">
            <a:avLst/>
          </a:prstGeom>
          <a:ln w="57150">
            <a:solidFill>
              <a:srgbClr val="D85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martArt Placeholder 5"/>
          <p:cNvSpPr>
            <a:spLocks noGrp="1"/>
          </p:cNvSpPr>
          <p:nvPr>
            <p:ph type="dgm" sz="quarter" idx="16"/>
          </p:nvPr>
        </p:nvSpPr>
        <p:spPr>
          <a:xfrm>
            <a:off x="812800" y="1907829"/>
            <a:ext cx="4841461" cy="409416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033" y="407331"/>
            <a:ext cx="10712255" cy="697192"/>
          </a:xfrm>
        </p:spPr>
        <p:txBody>
          <a:bodyPr rtlCol="0">
            <a:noAutofit/>
          </a:bodyPr>
          <a:lstStyle>
            <a:lvl1pPr>
              <a:defRPr lang="en-US" sz="3000" baseline="0" dirty="0">
                <a:solidFill>
                  <a:srgbClr val="F58321"/>
                </a:solidFill>
                <a:latin typeface="Sanchez Regular" panose="02000000000000000000" pitchFamily="50" charset="0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217" y="1934633"/>
            <a:ext cx="5265739" cy="3977241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FontTx/>
              <a:buNone/>
              <a:defRPr sz="1200">
                <a:solidFill>
                  <a:srgbClr val="5858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15374" y="1075004"/>
            <a:ext cx="10388836" cy="391526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7"/>
          </p:nvPr>
        </p:nvSpPr>
        <p:spPr>
          <a:xfrm>
            <a:off x="6432550" y="6367463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C34DDCC-A36C-4F54-ACA9-4B688DF6ABD5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712788" y="6380163"/>
            <a:ext cx="441325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DE406CA-6EB0-4888-89B4-8CE3CDC03D5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1317625" y="6367463"/>
            <a:ext cx="5159375" cy="365125"/>
          </a:xfrm>
        </p:spPr>
        <p:txBody>
          <a:bodyPr lIns="0" rIns="0"/>
          <a:lstStyle>
            <a:lvl1pPr algn="l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17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er slide">
    <p:bg>
      <p:bgPr>
        <a:solidFill>
          <a:srgbClr val="F583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rgbClr val="F58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66500" y="6354763"/>
            <a:ext cx="14128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5858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-3175"/>
            <a:ext cx="12192000" cy="6670675"/>
          </a:xfrm>
          <a:noFill/>
        </p:spPr>
        <p:txBody>
          <a:bodyPr rtlCol="0" anchor="ctr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42015" y="2849754"/>
            <a:ext cx="5860574" cy="1446550"/>
          </a:xfrm>
          <a:noFill/>
        </p:spPr>
        <p:txBody>
          <a:bodyPr rtlCol="0">
            <a:spAutoFit/>
          </a:bodyPr>
          <a:lstStyle>
            <a:lvl1pPr algn="ctr">
              <a:lnSpc>
                <a:spcPct val="100000"/>
              </a:lnSpc>
              <a:defRPr lang="en-US" sz="440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667250" y="6362700"/>
            <a:ext cx="1112838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345369C-45CE-4876-A4E7-D2CFD3A2F9FC}" type="datetime1">
              <a:rPr lang="ru-RU"/>
              <a:pPr>
                <a:defRPr/>
              </a:pPr>
              <a:t>28.07.2020</a:t>
            </a:fld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98188" y="6362700"/>
            <a:ext cx="552450" cy="365125"/>
          </a:xfrm>
        </p:spPr>
        <p:txBody>
          <a:bodyPr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5C00219E-A8DC-416C-9293-2CD3F0C5BA7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5797550" y="6362700"/>
            <a:ext cx="5157788" cy="365125"/>
          </a:xfrm>
        </p:spPr>
        <p:txBody>
          <a:bodyPr lIns="0" rIns="0"/>
          <a:lstStyle>
            <a:lvl1pPr algn="r">
              <a:defRPr sz="900">
                <a:solidFill>
                  <a:srgbClr val="3B3B3B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0231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9A9A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C28D0F6-78F7-40F4-897D-4FB144E2BE66}" type="datetime1">
              <a:rPr lang="en-US" altLang="ru-RU"/>
              <a:pPr/>
              <a:t>7/28/2020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www.yoursite.com | Info@yoursite.com | phone: +41 22 3234567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9A9A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CD9555B-A397-481F-81CF-37C5A1360DC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transition spd="slow"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anchez Regular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anchez Regular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anchez Regular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anchez Regular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anchez Regular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anchez Regular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anchez Regular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anchez Regular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jpeg"/><Relationship Id="rId7" Type="http://schemas.openxmlformats.org/officeDocument/2006/relationships/image" Target="../media/image20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3"/>
          <p:cNvSpPr txBox="1">
            <a:spLocks noChangeArrowheads="1"/>
          </p:cNvSpPr>
          <p:nvPr/>
        </p:nvSpPr>
        <p:spPr bwMode="auto">
          <a:xfrm>
            <a:off x="8672513" y="574833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9345613" y="2270125"/>
            <a:ext cx="636587" cy="658813"/>
          </a:xfrm>
          <a:prstGeom prst="rect">
            <a:avLst/>
          </a:prstGeom>
          <a:solidFill>
            <a:srgbClr val="DE7A24"/>
          </a:solidFill>
          <a:ln>
            <a:solidFill>
              <a:srgbClr val="DE7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7412" name="Группа 27"/>
          <p:cNvGrpSpPr>
            <a:grpSpLocks/>
          </p:cNvGrpSpPr>
          <p:nvPr/>
        </p:nvGrpSpPr>
        <p:grpSpPr bwMode="auto">
          <a:xfrm>
            <a:off x="123825" y="76200"/>
            <a:ext cx="5740400" cy="1800225"/>
            <a:chOff x="123871" y="76813"/>
            <a:chExt cx="6678350" cy="1799228"/>
          </a:xfrm>
        </p:grpSpPr>
        <p:pic>
          <p:nvPicPr>
            <p:cNvPr id="17418" name="Изображение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71" y="1473389"/>
              <a:ext cx="1106397" cy="40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Изображение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71" y="76813"/>
              <a:ext cx="1106397" cy="124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Box 16"/>
            <p:cNvSpPr txBox="1">
              <a:spLocks noChangeArrowheads="1"/>
            </p:cNvSpPr>
            <p:nvPr/>
          </p:nvSpPr>
          <p:spPr bwMode="auto">
            <a:xfrm>
              <a:off x="1355730" y="531806"/>
              <a:ext cx="54464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СПОРТА РОССИЙСКОЙ ФЕДЕРАЦИИ</a:t>
              </a: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1355730" y="1505438"/>
              <a:ext cx="45754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НГУ ИМ. П.Ф. ЛЕСГАФТА, САНКТ-ПЕТЕРБУРГ</a:t>
              </a:r>
            </a:p>
          </p:txBody>
        </p:sp>
      </p:grpSp>
      <p:sp>
        <p:nvSpPr>
          <p:cNvPr id="17413" name="Прямоугольник 18"/>
          <p:cNvSpPr>
            <a:spLocks noChangeArrowheads="1"/>
          </p:cNvSpPr>
          <p:nvPr/>
        </p:nvSpPr>
        <p:spPr bwMode="auto">
          <a:xfrm>
            <a:off x="103188" y="2044700"/>
            <a:ext cx="49911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B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ВСЕРОССИЙСКОГО ФИЗКУЛЬТУРНО-СПОРТИВНОГО КОМПЛЕКСА ДЛЯ ИНВАЛИДОВ </a:t>
            </a:r>
            <a:br>
              <a:rPr lang="ru-RU" altLang="ru-RU" sz="1600" b="1">
                <a:solidFill>
                  <a:srgbClr val="B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B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 К ТРУДУ И АКТИВНОСТИ» (ГТА)</a:t>
            </a:r>
            <a:br>
              <a:rPr lang="ru-RU" altLang="ru-RU" sz="1600" b="1">
                <a:solidFill>
                  <a:srgbClr val="B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>
                <a:solidFill>
                  <a:srgbClr val="B354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ВСЕРОССИЙСКОГО ФИЗКУЛЬТУРНО-СПОРТИВНОГО КОМПЛЕКСА «ГОТОВ К ТРУДУ И ОБОРОНЕ»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171450" y="2058988"/>
            <a:ext cx="4814888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174625" y="4670425"/>
            <a:ext cx="4294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29"/>
          <p:cNvSpPr txBox="1">
            <a:spLocks noChangeArrowheads="1"/>
          </p:cNvSpPr>
          <p:nvPr/>
        </p:nvSpPr>
        <p:spPr bwMode="auto">
          <a:xfrm>
            <a:off x="1514475" y="5667375"/>
            <a:ext cx="31702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Евсеев Сергей Петрович,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теории и методики</a:t>
            </a:r>
            <a:b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физической культуры,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наук, профессор,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член-корреспондент РАО</a:t>
            </a:r>
          </a:p>
        </p:txBody>
      </p:sp>
      <p:pic>
        <p:nvPicPr>
          <p:cNvPr id="17417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76200"/>
            <a:ext cx="535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0"/>
          <p:cNvSpPr txBox="1">
            <a:spLocks noChangeArrowheads="1"/>
          </p:cNvSpPr>
          <p:nvPr/>
        </p:nvSpPr>
        <p:spPr bwMode="auto">
          <a:xfrm>
            <a:off x="685800" y="662305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27650" name="Группа 6"/>
          <p:cNvGrpSpPr>
            <a:grpSpLocks/>
          </p:cNvGrpSpPr>
          <p:nvPr/>
        </p:nvGrpSpPr>
        <p:grpSpPr bwMode="auto">
          <a:xfrm>
            <a:off x="0" y="0"/>
            <a:ext cx="12458700" cy="1074738"/>
            <a:chOff x="-1" y="-275"/>
            <a:chExt cx="10976152" cy="1074897"/>
          </a:xfrm>
        </p:grpSpPr>
        <p:sp>
          <p:nvSpPr>
            <p:cNvPr id="29734" name="TextBox 17"/>
            <p:cNvSpPr txBox="1">
              <a:spLocks noChangeArrowheads="1"/>
            </p:cNvSpPr>
            <p:nvPr/>
          </p:nvSpPr>
          <p:spPr bwMode="auto">
            <a:xfrm>
              <a:off x="420976" y="201368"/>
              <a:ext cx="10555175" cy="64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18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ТЕСТОВ И НОРМАТИВОВ ИЗ ВСЕРОССИЙСКОГО ФИЗКУЛЬТУРНО-СПОРТИВНОГО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КОМПЛЕКСА ГТО ДЛЯ ИСПОЛЬЗОВАНИЯ ИХ В ТЕСТИРОВАНИИ ИНВАЛИДОВ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1" y="-275"/>
              <a:ext cx="179020" cy="1074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06563" y="1262063"/>
          <a:ext cx="10191750" cy="5279391"/>
        </p:xfrm>
        <a:graphic>
          <a:graphicData uri="http://schemas.openxmlformats.org/drawingml/2006/table">
            <a:tbl>
              <a:tblPr/>
              <a:tblGrid>
                <a:gridCol w="1643062">
                  <a:extLst>
                    <a:ext uri="{9D8B030D-6E8A-4147-A177-3AD203B41FA5}">
                      <a16:colId xmlns:a16="http://schemas.microsoft.com/office/drawing/2014/main" xmlns="" val="2886988714"/>
                    </a:ext>
                  </a:extLst>
                </a:gridCol>
                <a:gridCol w="5053013">
                  <a:extLst>
                    <a:ext uri="{9D8B030D-6E8A-4147-A177-3AD203B41FA5}">
                      <a16:colId xmlns:a16="http://schemas.microsoft.com/office/drawing/2014/main" xmlns="" val="2078245015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xmlns="" val="3011720967"/>
                    </a:ext>
                  </a:extLst>
                </a:gridCol>
              </a:tblGrid>
              <a:tr h="31591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физического качества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Испытание (тесты) для оценки физических качеств в действующем ВФСК ГТО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испытания (тесты) для оценки физических качеств инвалидов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2842818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Скоростные возможности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Челночный бег 3 х 10 м (с)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Бег на 30 м или 60 м или 100 м (с)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Бег на 40 м  или 50 м или 70 м или 80 м или 90 м (с)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Бег в коляске на 60 м или 100 м (с)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Бег с лидером или третбане с максимальной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интенсивностью (с)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2873877"/>
                  </a:ext>
                </a:extLst>
              </a:tr>
              <a:tr h="178276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Выносливость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Бег на 1 км или 1,5 км или 2 км или 3 км (мин, с) или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Смешанное передвижение на 1 км или 3 км или 4 км (мин, с) или 3 км (без учета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времени)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Скандинавская ходьба 3 км или 4 км (мин, с)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Бег на лыжах на 1 км или на 2 км или 3 км или 5 км (мин, с) или 2 км или 3 км (без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 времени) или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Передвижение на лыжах 2 км или 3 км или 4 км (мин, с) или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Смешанное передвижение по пересеченной местности на 1,5 км или 2 км или 3 км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(без учета времени)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2.7. Кросс на 2 км, 3 км, 5 км (по пересеченной местности) (без учета времени)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2.8. Плавание 50 м (мин, с) или 50 м (без учета времени) или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2.9. Туристический поход с проверкой туристических навыков (не менее 6 км)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туристический поход (не менее 8 км)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Бег в коляске на дистанции в зависимости от спортивно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функционального класса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Бег с лидером или на третбане с умеренной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интенсивностью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5201259"/>
                  </a:ext>
                </a:extLst>
              </a:tr>
              <a:tr h="68580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Сила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Подтягивание из виса на высокой перекладине или на низкой перекладине 90 см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раз) или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Сгибание и разгибание рук в упоре лежа на полу или в упоре на гимнастическую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скамейку или о сиденье стула (количество раз)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 Рывок гири 16 кг (количество раз)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 Приседание (количество раз)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 Поднимание туловища из положения лежа на спине без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 времени (количество раз)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 Динамометрия кистей рук (кг)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782843"/>
                  </a:ext>
                </a:extLst>
              </a:tr>
              <a:tr h="57308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Гибкость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Наклон вперед из положения стоя  с прямыми ногами на гимнастической скамье (см) 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 Наклон вперед из положения сидя с прямыми ногами (см)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 Выкрут прямых рук назад взявшись за гимнастическую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палку или веревку (см) – плечевые суставы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537348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Скоростно-силовые возможности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 Прыжок в длину с места толчком двух ног или с разбега (см)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 Метание мяча весом 150 г или спортивного снаряда весом 500 г или 700 г (м)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 Поднимание туловища из положения лежа на спине (количество раз за 1 мин) или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5.4. Плавание 25 м (мин, с)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 Приседание (количество раз за 30 с) или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 Прыжок в высоту с места толчком двух ног (см)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 Метания мяча или спортивного снаряда из положения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сидя в  кресле-коляске (м)</a:t>
                      </a:r>
                    </a:p>
                  </a:txBody>
                  <a:tcPr marL="32235" marR="32235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1578858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Координационные способности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6.1. Метание теннисного меча в цель, дистанция 6 м (количество попаданий)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6.2. Плавание 10, 15 или 25 м (без учета времени)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6.3. Стрельба из пневматической винтовки из положения сидя с опорой локтей в стол из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упора для винтовки на дистанции 10 м или стоя с опорой локтей о стол или стойку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очков) или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6.4. Самозащита без оружия (количество очков)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Метания мяча из положения сидя в кресле-коляске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(количество попаданий)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2670844"/>
                  </a:ext>
                </a:extLst>
              </a:tr>
            </a:tbl>
          </a:graphicData>
        </a:graphic>
      </p:graphicFrame>
      <p:pic>
        <p:nvPicPr>
          <p:cNvPr id="2768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60963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0"/>
          <p:cNvSpPr txBox="1">
            <a:spLocks noChangeArrowheads="1"/>
          </p:cNvSpPr>
          <p:nvPr/>
        </p:nvSpPr>
        <p:spPr bwMode="auto">
          <a:xfrm>
            <a:off x="685800" y="6623050"/>
            <a:ext cx="333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pSp>
        <p:nvGrpSpPr>
          <p:cNvPr id="28674" name="Группа 6"/>
          <p:cNvGrpSpPr>
            <a:grpSpLocks/>
          </p:cNvGrpSpPr>
          <p:nvPr/>
        </p:nvGrpSpPr>
        <p:grpSpPr bwMode="auto">
          <a:xfrm>
            <a:off x="0" y="0"/>
            <a:ext cx="12428538" cy="808038"/>
            <a:chOff x="-1" y="-253"/>
            <a:chExt cx="10948998" cy="808907"/>
          </a:xfrm>
        </p:grpSpPr>
        <p:sp>
          <p:nvSpPr>
            <p:cNvPr id="28739" name="TextBox 17"/>
            <p:cNvSpPr txBox="1">
              <a:spLocks noChangeArrowheads="1"/>
            </p:cNvSpPr>
            <p:nvPr/>
          </p:nvSpPr>
          <p:spPr bwMode="auto">
            <a:xfrm>
              <a:off x="394277" y="191008"/>
              <a:ext cx="10554720" cy="36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18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АЛГОРИТМЫ ОПРЕДЕЛЕНИЯ НОРМАТИВОВ ИСПЫТАНИЙ (ТЕСТОВ) ДЛЯ ИНВАЛИДОВ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1" y="-253"/>
              <a:ext cx="179010" cy="808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752850" y="1173163"/>
            <a:ext cx="4240213" cy="431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АЛГОРИТМОВ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4075" y="2225675"/>
            <a:ext cx="3043238" cy="72072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корректировочных коэффициентов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(ГАНДИКАП)</a:t>
            </a:r>
          </a:p>
        </p:txBody>
      </p:sp>
      <p:cxnSp>
        <p:nvCxnSpPr>
          <p:cNvPr id="15" name="Прямая соединительная линия 14"/>
          <p:cNvCxnSpPr>
            <a:stCxn id="9" idx="2"/>
            <a:endCxn id="23" idx="0"/>
          </p:cNvCxnSpPr>
          <p:nvPr/>
        </p:nvCxnSpPr>
        <p:spPr>
          <a:xfrm>
            <a:off x="5872163" y="1604963"/>
            <a:ext cx="0" cy="62071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3" idx="0"/>
          </p:cNvCxnSpPr>
          <p:nvPr/>
        </p:nvCxnSpPr>
        <p:spPr>
          <a:xfrm flipH="1">
            <a:off x="2376488" y="1628775"/>
            <a:ext cx="3495675" cy="5969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24" idx="0"/>
          </p:cNvCxnSpPr>
          <p:nvPr/>
        </p:nvCxnSpPr>
        <p:spPr>
          <a:xfrm>
            <a:off x="5872163" y="1628775"/>
            <a:ext cx="3495675" cy="5969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460750" y="4103688"/>
          <a:ext cx="4824413" cy="1961833"/>
        </p:xfrm>
        <a:graphic>
          <a:graphicData uri="http://schemas.openxmlformats.org/drawingml/2006/table">
            <a:tbl>
              <a:tblPr/>
              <a:tblGrid>
                <a:gridCol w="803275">
                  <a:extLst>
                    <a:ext uri="{9D8B030D-6E8A-4147-A177-3AD203B41FA5}">
                      <a16:colId xmlns:a16="http://schemas.microsoft.com/office/drawing/2014/main" xmlns="" val="3060050790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xmlns="" val="1904914229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xmlns="" val="4061970450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xmlns="" val="266895111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xmlns="" val="3016530139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xmlns="" val="363765165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3568837242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xmlns="" val="2373792876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xmlns="" val="2029871692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xmlns="" val="225272014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xmlns="" val="1027829019"/>
                    </a:ext>
                  </a:extLst>
                </a:gridCol>
              </a:tblGrid>
              <a:tr h="152400">
                <a:tc rowSpan="4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Здоровые;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РМ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4601353"/>
                  </a:ext>
                </a:extLst>
              </a:tr>
              <a:tr h="17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звания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разряды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64879"/>
                  </a:ext>
                </a:extLst>
              </a:tr>
              <a:tr h="174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МСМК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МС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КМС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6009924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(см)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272982"/>
                  </a:ext>
                </a:extLst>
              </a:tr>
              <a:tr h="11842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В1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63104" marR="6310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5044918"/>
                  </a:ext>
                </a:extLst>
              </a:tr>
            </a:tbl>
          </a:graphicData>
        </a:graphic>
      </p:graphicFrame>
      <p:sp>
        <p:nvSpPr>
          <p:cNvPr id="28734" name="Rectangle 1"/>
          <p:cNvSpPr>
            <a:spLocks noChangeArrowheads="1"/>
          </p:cNvSpPr>
          <p:nvPr/>
        </p:nvSpPr>
        <p:spPr bwMode="auto">
          <a:xfrm>
            <a:off x="2732088" y="3395663"/>
            <a:ext cx="5921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ГАНДИКАП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теста – прыжок в длину с разбега  - мальчики, мужчины </a:t>
            </a:r>
            <a:endParaRPr lang="ru-RU" altLang="ru-RU" sz="1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5" name="TextBox 21"/>
          <p:cNvSpPr txBox="1">
            <a:spLocks noChangeArrowheads="1"/>
          </p:cNvSpPr>
          <p:nvPr/>
        </p:nvSpPr>
        <p:spPr bwMode="auto">
          <a:xfrm>
            <a:off x="3363913" y="6054725"/>
            <a:ext cx="5905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РМ – рекорды мира; ЗД – здоровые, Гл – глухие, ЛИН – лица с интеллекту-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альными нарушениями, В1, В2, В3 – слепые спортсмены. Индексом «ю» помечены юно-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шеские разряды.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51338" y="2225675"/>
            <a:ext cx="3041650" cy="72072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СТУПЕНЬ НИЖЕ»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847013" y="2225675"/>
            <a:ext cx="3043237" cy="72072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НОВЫХ НОРМАТИВОВ</a:t>
            </a:r>
          </a:p>
        </p:txBody>
      </p:sp>
      <p:pic>
        <p:nvPicPr>
          <p:cNvPr id="2873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60963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15"/>
          <p:cNvGrpSpPr>
            <a:grpSpLocks/>
          </p:cNvGrpSpPr>
          <p:nvPr/>
        </p:nvGrpSpPr>
        <p:grpSpPr bwMode="auto">
          <a:xfrm>
            <a:off x="0" y="0"/>
            <a:ext cx="12184063" cy="414338"/>
            <a:chOff x="-1" y="-1"/>
            <a:chExt cx="10733233" cy="414670"/>
          </a:xfrm>
        </p:grpSpPr>
        <p:sp>
          <p:nvSpPr>
            <p:cNvPr id="29710" name="TextBox 18"/>
            <p:cNvSpPr txBox="1">
              <a:spLocks noChangeArrowheads="1"/>
            </p:cNvSpPr>
            <p:nvPr/>
          </p:nvSpPr>
          <p:spPr bwMode="auto">
            <a:xfrm>
              <a:off x="178512" y="45337"/>
              <a:ext cx="10554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ГАНДИКАП (ПРОДОЛЖЕНИЕ)</a:t>
              </a:r>
              <a:endParaRPr lang="ru-RU" altLang="ru-RU" sz="1800" b="1">
                <a:solidFill>
                  <a:schemeClr val="accent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1" y="-1"/>
              <a:ext cx="179004" cy="414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698" name="TextBox 20"/>
          <p:cNvSpPr txBox="1">
            <a:spLocks noChangeArrowheads="1"/>
          </p:cNvSpPr>
          <p:nvPr/>
        </p:nvSpPr>
        <p:spPr bwMode="auto">
          <a:xfrm>
            <a:off x="685800" y="662305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grpSp>
        <p:nvGrpSpPr>
          <p:cNvPr id="29699" name="Группа 25"/>
          <p:cNvGrpSpPr>
            <a:grpSpLocks/>
          </p:cNvGrpSpPr>
          <p:nvPr/>
        </p:nvGrpSpPr>
        <p:grpSpPr bwMode="auto">
          <a:xfrm>
            <a:off x="685800" y="1127125"/>
            <a:ext cx="2949575" cy="2949575"/>
            <a:chOff x="685585" y="1127408"/>
            <a:chExt cx="2949362" cy="294936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85585" y="1127408"/>
              <a:ext cx="2949362" cy="2949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9" name="Изображение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851" y="1244187"/>
              <a:ext cx="2690830" cy="271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Прямоугольник 22"/>
          <p:cNvSpPr>
            <a:spLocks noChangeArrowheads="1"/>
          </p:cNvSpPr>
          <p:nvPr/>
        </p:nvSpPr>
        <p:spPr bwMode="auto">
          <a:xfrm>
            <a:off x="617538" y="4160838"/>
            <a:ext cx="31924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рекорда мира (РМ) спортивных званий (МСМК, МС), спортивных разрядов (КМС, II, III, Iю, IIю, IIIю) здоровых (ЗД) и слепых (В1, В2, В3) мальчиков и мужчин в тесте – прыжок в длину с разбега.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48188" y="1127125"/>
            <a:ext cx="2947987" cy="294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2" name="Изображение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239838"/>
            <a:ext cx="2693987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Прямоугольник 26"/>
          <p:cNvSpPr>
            <a:spLocks noChangeArrowheads="1"/>
          </p:cNvSpPr>
          <p:nvPr/>
        </p:nvSpPr>
        <p:spPr bwMode="auto">
          <a:xfrm>
            <a:off x="4425950" y="4160838"/>
            <a:ext cx="31924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рекорда мира (РМ) спортивных званий (МСКМ, МС), спортивных разрядов (КМС, II, III, Iю, IIю, IIIю) здоровых (ЗД) и глухих (Гл) мальчиков и мужчин в тесте – прыжок в длину с разбега.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45513" y="1125538"/>
            <a:ext cx="2949575" cy="294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5" name="Изображение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1233488"/>
            <a:ext cx="26955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Прямоугольник 29"/>
          <p:cNvSpPr>
            <a:spLocks noChangeArrowheads="1"/>
          </p:cNvSpPr>
          <p:nvPr/>
        </p:nvSpPr>
        <p:spPr bwMode="auto">
          <a:xfrm>
            <a:off x="8439150" y="4160838"/>
            <a:ext cx="3267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рекорда мира (РМ)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званий (МСКМ, МС), спортивных разрядов (КМС, II, III, Iю, IIю, IIIю) у здоровых (ЗД) мальчиков и мужчин и лиц с интеллектуальными нарушениями (ЛИН) в тесте – прыжок в длину с разбега.</a:t>
            </a:r>
          </a:p>
        </p:txBody>
      </p:sp>
      <p:pic>
        <p:nvPicPr>
          <p:cNvPr id="2970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60963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15"/>
          <p:cNvGrpSpPr>
            <a:grpSpLocks/>
          </p:cNvGrpSpPr>
          <p:nvPr/>
        </p:nvGrpSpPr>
        <p:grpSpPr bwMode="auto">
          <a:xfrm>
            <a:off x="0" y="0"/>
            <a:ext cx="12184063" cy="414338"/>
            <a:chOff x="-1" y="-1"/>
            <a:chExt cx="10733233" cy="414670"/>
          </a:xfrm>
        </p:grpSpPr>
        <p:sp>
          <p:nvSpPr>
            <p:cNvPr id="30733" name="TextBox 18"/>
            <p:cNvSpPr txBox="1">
              <a:spLocks noChangeArrowheads="1"/>
            </p:cNvSpPr>
            <p:nvPr/>
          </p:nvSpPr>
          <p:spPr bwMode="auto">
            <a:xfrm>
              <a:off x="178512" y="45337"/>
              <a:ext cx="10554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ГАНДИКАП (ПРОДОЛЖЕНИЕ)</a:t>
              </a:r>
              <a:endParaRPr lang="ru-RU" altLang="ru-RU" sz="1800" b="1">
                <a:solidFill>
                  <a:schemeClr val="accent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-1" y="-1"/>
              <a:ext cx="179004" cy="414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722" name="TextBox 20"/>
          <p:cNvSpPr txBox="1">
            <a:spLocks noChangeArrowheads="1"/>
          </p:cNvSpPr>
          <p:nvPr/>
        </p:nvSpPr>
        <p:spPr bwMode="auto">
          <a:xfrm>
            <a:off x="685800" y="6623050"/>
            <a:ext cx="338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5800" y="1127125"/>
            <a:ext cx="2949575" cy="294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4" name="Прямоугольник 22"/>
          <p:cNvSpPr>
            <a:spLocks noChangeArrowheads="1"/>
          </p:cNvSpPr>
          <p:nvPr/>
        </p:nvSpPr>
        <p:spPr bwMode="auto">
          <a:xfrm>
            <a:off x="617538" y="4160838"/>
            <a:ext cx="3192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разностной шкалы здоровых (ЗД) и слепых спортсменов (В1, В2, В3).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48188" y="1127125"/>
            <a:ext cx="2947987" cy="294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6" name="Прямоугольник 26"/>
          <p:cNvSpPr>
            <a:spLocks noChangeArrowheads="1"/>
          </p:cNvSpPr>
          <p:nvPr/>
        </p:nvSpPr>
        <p:spPr bwMode="auto">
          <a:xfrm>
            <a:off x="4425950" y="4160838"/>
            <a:ext cx="3192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 разностной шкалы здоровых спортсменов (ЗД), глухих (Гл) спортсменов и спортсменов с интеллектуальными нарушениями (ЛИН).</a:t>
            </a:r>
          </a:p>
        </p:txBody>
      </p:sp>
      <p:pic>
        <p:nvPicPr>
          <p:cNvPr id="30727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47775"/>
            <a:ext cx="26193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1257300"/>
            <a:ext cx="26400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1127125"/>
            <a:ext cx="39084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Прямоугольник 9"/>
          <p:cNvSpPr>
            <a:spLocks noChangeArrowheads="1"/>
          </p:cNvSpPr>
          <p:nvPr/>
        </p:nvSpPr>
        <p:spPr bwMode="auto">
          <a:xfrm>
            <a:off x="7943850" y="296863"/>
            <a:ext cx="3971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для теста – прыжок в длину с разбега –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золотому, серебряному и бронзовому знакам отличия для инвалидов мужского пола различных возрастных и нозологических групп</a:t>
            </a:r>
          </a:p>
        </p:txBody>
      </p:sp>
      <p:sp>
        <p:nvSpPr>
          <p:cNvPr id="30731" name="Прямоугольник 30"/>
          <p:cNvSpPr>
            <a:spLocks noChangeArrowheads="1"/>
          </p:cNvSpPr>
          <p:nvPr/>
        </p:nvSpPr>
        <p:spPr bwMode="auto">
          <a:xfrm>
            <a:off x="7943850" y="4649788"/>
            <a:ext cx="3971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ЗД – здоровые, Гл – глухие, ЛИН – лица с интеллектуальными нарушениями, В1, В2, В3 – слепые спортсмены. З, С и Б –соответственно, золотой, серебряный и бронзовый знаки отличия.</a:t>
            </a:r>
          </a:p>
        </p:txBody>
      </p:sp>
      <p:pic>
        <p:nvPicPr>
          <p:cNvPr id="30732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60963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2"/>
          <p:cNvSpPr txBox="1">
            <a:spLocks noChangeArrowheads="1"/>
          </p:cNvSpPr>
          <p:nvPr/>
        </p:nvSpPr>
        <p:spPr bwMode="auto">
          <a:xfrm>
            <a:off x="11307763" y="6611938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8813" y="6018213"/>
            <a:ext cx="3062287" cy="5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1747" name="Группа 15"/>
          <p:cNvGrpSpPr>
            <a:grpSpLocks/>
          </p:cNvGrpSpPr>
          <p:nvPr/>
        </p:nvGrpSpPr>
        <p:grpSpPr bwMode="auto">
          <a:xfrm>
            <a:off x="0" y="0"/>
            <a:ext cx="12184063" cy="414338"/>
            <a:chOff x="-1" y="-1"/>
            <a:chExt cx="10733233" cy="414670"/>
          </a:xfrm>
        </p:grpSpPr>
        <p:sp>
          <p:nvSpPr>
            <p:cNvPr id="31753" name="TextBox 16"/>
            <p:cNvSpPr txBox="1">
              <a:spLocks noChangeArrowheads="1"/>
            </p:cNvSpPr>
            <p:nvPr/>
          </p:nvSpPr>
          <p:spPr bwMode="auto">
            <a:xfrm>
              <a:off x="178512" y="45337"/>
              <a:ext cx="10554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ru-RU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СТУПЕНЬ НИЖЕ</a:t>
              </a:r>
              <a:r>
                <a:rPr lang="en-US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ru-RU" altLang="ru-RU" sz="1800" b="1">
                <a:solidFill>
                  <a:schemeClr val="accent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1" y="-1"/>
              <a:ext cx="179004" cy="414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748" name="Прямоугольник 19"/>
          <p:cNvSpPr>
            <a:spLocks noChangeArrowheads="1"/>
          </p:cNvSpPr>
          <p:nvPr/>
        </p:nvSpPr>
        <p:spPr bwMode="auto">
          <a:xfrm>
            <a:off x="1968500" y="3114675"/>
            <a:ext cx="884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теста подтягивание в висе на высокой перекладине у инвалидов – мальчиков и мужчин</a:t>
            </a:r>
          </a:p>
        </p:txBody>
      </p:sp>
      <p:sp>
        <p:nvSpPr>
          <p:cNvPr id="31749" name="Прямоугольник 21"/>
          <p:cNvSpPr>
            <a:spLocks noChangeArrowheads="1"/>
          </p:cNvSpPr>
          <p:nvPr/>
        </p:nvSpPr>
        <p:spPr bwMode="auto">
          <a:xfrm>
            <a:off x="1968500" y="6319838"/>
            <a:ext cx="884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теста для оценки гибкости у инвалидов – мальчиков и мужчин</a:t>
            </a:r>
          </a:p>
        </p:txBody>
      </p:sp>
      <p:pic>
        <p:nvPicPr>
          <p:cNvPr id="31750" name="Изображение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730250"/>
            <a:ext cx="8170862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Изображение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>
            <a:fillRect/>
          </a:stretch>
        </p:blipFill>
        <p:spPr bwMode="auto">
          <a:xfrm>
            <a:off x="1679575" y="3743325"/>
            <a:ext cx="81978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5133975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5"/>
          <p:cNvSpPr>
            <a:spLocks noChangeArrowheads="1"/>
          </p:cNvSpPr>
          <p:nvPr/>
        </p:nvSpPr>
        <p:spPr bwMode="auto">
          <a:xfrm>
            <a:off x="431800" y="609600"/>
            <a:ext cx="112014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НОВЫХ НОРМАТИВОВ</a:t>
            </a:r>
            <a:endParaRPr lang="ru-RU" altLang="ru-RU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ТРЕБОВАНИЯ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ФИЗКУЛЬТУРНО-СПОРТИВНОГО КОМПЛЕКСА 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 К ТРУДУ И ОБОРОНЕ» (ГТО) 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 С ПОРАЖЕНИЕМ ОПОРНО-ДВИГАТЕЛЬНОГО АППАРАТА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Sanchez Regular"/>
              <a:buAutoNum type="arabicPeriod"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ОДНОСТОРОННЕЙ ИЛИ ДВУХСТОРОННЕЙ АМПУТАЦИЕЙ ИЛИ ДРУГИМИ ПОРАЖЕНИЯМИ</a:t>
            </a:r>
            <a:endParaRPr lang="ru-RU" alt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ВЕРХНИХ КОНЕЧНОСТЕЙ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Физические качества, испытания (тесты) для определения уровня их развития, ступени и возрастные группы, в которых рекомендуется проводить испытания (тесты) для лиц мужского и женского пола, Всероссийского физкультурно-спортивного комплекса «Готов к труду и обороне» (ГТО) для инвалидов и лиц с ограниченными возможностями здоровья (далее – физические качества, испытания (тесты), ступени, возрастные группы). </a:t>
            </a:r>
            <a:endParaRPr lang="ru-RU" alt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TextBox 12"/>
          <p:cNvSpPr txBox="1">
            <a:spLocks noChangeArrowheads="1"/>
          </p:cNvSpPr>
          <p:nvPr/>
        </p:nvSpPr>
        <p:spPr bwMode="auto">
          <a:xfrm>
            <a:off x="11568113" y="6488113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" y="-1"/>
          <a:ext cx="12192004" cy="6855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5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1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595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27553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№ п/п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ФИЗИЧЕСКИЕ КАЧЕСТВА</a:t>
                      </a:r>
                      <a:endParaRPr lang="ru-RU" sz="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ИСПЫТАНИЯ (ТЕСТЫ)</a:t>
                      </a:r>
                      <a:endParaRPr lang="ru-RU" sz="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(ПО ВЫБОРУ)</a:t>
                      </a:r>
                      <a:endParaRPr lang="ru-RU" sz="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СТУПЕНИ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II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III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IV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VII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VIII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IX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XI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Возрастные группы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6-8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9-10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11-12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13-15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16-17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18-24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25-29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30-34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35-39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40-44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45-49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50-54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55-59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60-64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65-69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70 и &gt;</a:t>
                      </a:r>
                      <a:endParaRPr lang="ru-RU" sz="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vert="vert27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6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</a:t>
                      </a:r>
                      <a:endParaRPr lang="ru-RU" sz="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СКОРОСТНЫЕ СПОСОБНОСТИ (БЫСТРОТА)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FF0000"/>
                    </a:solidFill>
                  </a:tcPr>
                </a:tc>
                <a:tc gridSpan="16">
                  <a:txBody>
                    <a:bodyPr/>
                    <a:lstStyle/>
                    <a:p>
                      <a:endParaRPr lang="ru-RU" sz="7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1.1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10 м (с)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1.2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15 м (с)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1.3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30 м (с)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1.4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60 м (с)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1.5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100 м (с) или (мин, с)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1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1.6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Приседание на двух ногах за 30 с (кол-во раз)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2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/>
                      </a:r>
                      <a:br>
                        <a:rPr lang="en-US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II</a:t>
                      </a:r>
                      <a:endParaRPr lang="ru-RU" sz="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ВЫНОСЛИВОСТЬ</a:t>
                      </a:r>
                      <a:endParaRPr lang="ru-RU" sz="1050" b="1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00B050"/>
                    </a:solidFill>
                  </a:tcPr>
                </a:tc>
                <a:tc gridSpan="16">
                  <a:txBody>
                    <a:bodyPr/>
                    <a:lstStyle/>
                    <a:p>
                      <a:endParaRPr lang="ru-RU" sz="7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79556"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ИСПЫТАНИЯ С РЕГИСТРАЦИЕЙ ВРЕМЕНИ</a:t>
                      </a:r>
                      <a:endParaRPr lang="ru-RU" sz="8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2.1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100 м (с) или (мин, с)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2.2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200 м (с) или (мин, с)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2.3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400 м (с) или (мин, с)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2.4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800 м (с) или (мин, с)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2.5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1 км (с) или (мин, с)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2.6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Бег на 2 км (с) или (мин, с)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 anchor="ctr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ru-RU" sz="8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8806" marR="48806" marT="0" marB="0"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689100"/>
          <a:ext cx="12192000" cy="5173663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xmlns="" val="2043767954"/>
                    </a:ext>
                  </a:extLst>
                </a:gridCol>
                <a:gridCol w="4151313">
                  <a:extLst>
                    <a:ext uri="{9D8B030D-6E8A-4147-A177-3AD203B41FA5}">
                      <a16:colId xmlns:a16="http://schemas.microsoft.com/office/drawing/2014/main" xmlns="" val="2634613977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xmlns="" val="72267144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149400850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548985571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3593791477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214607513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024226587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92597615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4065597346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4213102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167840079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2888249032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2501275354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7775574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645008268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2937500594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3822400914"/>
                    </a:ext>
                  </a:extLst>
                </a:gridCol>
              </a:tblGrid>
              <a:tr h="2698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на 300 м (мин, с)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7123805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на 500 м (мин, с)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378465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на 1 км (мин, с)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1096562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на 2 км (мин, с)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4356128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2.11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 на 3 км (мин, с)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3238509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2.12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25 м (с) или (мин, с)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8457835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50 м (с) или (мин, с)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28304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ИСПЫТАНИЯ С РЕГИСТРАЦИЕЙ РАССТОЯНИЯ</a:t>
                      </a:r>
                      <a:endParaRPr kumimoji="0" lang="ru-RU" altLang="ru-RU" sz="7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544364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максимальное расстояние, свыше 400 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7492330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Смешанное передвижение, свыше 800 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749515"/>
                  </a:ext>
                </a:extLst>
              </a:tr>
              <a:tr h="5302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2.16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 по пересеченной местности, свыше 500 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314631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Скандинавская ходьба (при односторонней ампутации), свыше 1 км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2586303"/>
                  </a:ext>
                </a:extLst>
              </a:tr>
              <a:tr h="54610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Передвижение на лыжах на максимальное расстояние, свыше 500 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18" marR="6271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44189"/>
                  </a:ext>
                </a:extLst>
              </a:tr>
            </a:tbl>
          </a:graphicData>
        </a:graphic>
      </p:graphicFrame>
      <p:pic>
        <p:nvPicPr>
          <p:cNvPr id="3508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689100"/>
          <a:ext cx="12192000" cy="5168901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xmlns="" val="4151324829"/>
                    </a:ext>
                  </a:extLst>
                </a:gridCol>
                <a:gridCol w="4151313">
                  <a:extLst>
                    <a:ext uri="{9D8B030D-6E8A-4147-A177-3AD203B41FA5}">
                      <a16:colId xmlns:a16="http://schemas.microsoft.com/office/drawing/2014/main" xmlns="" val="1909296613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xmlns="" val="301864104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618624844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3624897092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4254339978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7976949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716961143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2070887546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1325743396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20302727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714266778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3070489766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1946150835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184251533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552923442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1992217403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3290857942"/>
                    </a:ext>
                  </a:extLst>
                </a:gridCol>
              </a:tblGrid>
              <a:tr h="5365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без учета времени, свыше 25 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FF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30884"/>
                  </a:ext>
                </a:extLst>
              </a:tr>
              <a:tr h="4889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00FF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00FF"/>
                    </a:solidFill>
                  </a:tcPr>
                </a:tc>
                <a:tc gridSpan="16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4407210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Приседание на двух ногах (кол-во раз)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5219720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Приседание на одной ноге с опорой на гимнастическую стенку (кол-во раз)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054496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Поднимание туловища из положения лежа на спине (кол-во раз)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7034699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Рывок гири 16 кг (кол-во раз) (при односторонней ампутации)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7358179"/>
                  </a:ext>
                </a:extLst>
              </a:tr>
              <a:tr h="50006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700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ГИБКОСТЬ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700"/>
                    </a:solidFill>
                  </a:tcPr>
                </a:tc>
                <a:tc gridSpan="16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432507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 вперед из положения сидя с прямыми ногами (см)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3757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"Отвес"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1999649"/>
                  </a:ext>
                </a:extLst>
              </a:tr>
              <a:tr h="80486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 вперед из положения стоя с прямыми ногами (см) (при односторонней ампутации)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216" marR="6321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039094"/>
                  </a:ext>
                </a:extLst>
              </a:tr>
            </a:tbl>
          </a:graphicData>
        </a:graphic>
      </p:graphicFrame>
      <p:pic>
        <p:nvPicPr>
          <p:cNvPr id="36052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689100"/>
          <a:ext cx="12192000" cy="5170488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xmlns="" val="1018601396"/>
                    </a:ext>
                  </a:extLst>
                </a:gridCol>
                <a:gridCol w="4151313">
                  <a:extLst>
                    <a:ext uri="{9D8B030D-6E8A-4147-A177-3AD203B41FA5}">
                      <a16:colId xmlns:a16="http://schemas.microsoft.com/office/drawing/2014/main" xmlns="" val="26966746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xmlns="" val="13013961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451329561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277839775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1101138733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7050476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6392700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840809161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2020320834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8639327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1972358981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3743018686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1698243111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19239002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74201171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xmlns="" val="3149762930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xmlns="" val="3124184751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"Шпагат" - правая (левая) нога вперед (см)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568663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"Шпагат" поперечный (см)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2485860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4304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СКОРОСТНО-СИЛОВЫЕ ВОЗМОЖНОСТИ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4304"/>
                    </a:solidFill>
                  </a:tcPr>
                </a:tc>
                <a:tc gridSpan="16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43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228027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 длину с места толчком двумя ногами (см)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295973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 длину с разбега (см)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065374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 вверх с места толчком двумя ногами (см) (по Абалакову)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7556405"/>
                  </a:ext>
                </a:extLst>
              </a:tr>
              <a:tr h="5143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 мяча 150 г (м) (при односторонней ампутации)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27070"/>
                  </a:ext>
                </a:extLst>
              </a:tr>
              <a:tr h="76993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 спортивного снаряда весом 500 г (м) (при односторонней ампутации)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061926"/>
                  </a:ext>
                </a:extLst>
              </a:tr>
              <a:tr h="769938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 спортивного снаряда весом 700 г (м) (при односторонней ампутации)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5422111"/>
                  </a:ext>
                </a:extLst>
              </a:tr>
              <a:tr h="5778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kumimoji="0" lang="ru-RU" altLang="ru-RU" sz="10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Поднимание туловища из положения лежа на спине (кол-во раз за 1 мин)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35" marR="6043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65822"/>
                  </a:ext>
                </a:extLst>
              </a:tr>
            </a:tbl>
          </a:graphicData>
        </a:graphic>
      </p:graphicFrame>
      <p:pic>
        <p:nvPicPr>
          <p:cNvPr id="37076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6413" y="1682750"/>
            <a:ext cx="820737" cy="847725"/>
          </a:xfrm>
          <a:prstGeom prst="rect">
            <a:avLst/>
          </a:prstGeom>
          <a:solidFill>
            <a:srgbClr val="F583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1339513" y="6623050"/>
            <a:ext cx="26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5081588"/>
            <a:ext cx="10287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852488" y="746125"/>
            <a:ext cx="89804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r>
              <a:rPr lang="ru-RU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сероссийского физкультурно-спортивного комплекса для инвалидов «готов к труду и активности» (ГТА) </a:t>
            </a:r>
          </a:p>
          <a:p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ЖИЗНЕННОЙ ПОЗИЦИИ, ПОВЫШЕНИЕ КАЧЕСТВА ЖИЗНИ ИНВАЛИДОВ.</a:t>
            </a:r>
          </a:p>
          <a:p>
            <a:endParaRPr lang="ru-RU" altLang="ru-RU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12"/>
          <p:cNvSpPr txBox="1">
            <a:spLocks noChangeArrowheads="1"/>
          </p:cNvSpPr>
          <p:nvPr/>
        </p:nvSpPr>
        <p:spPr bwMode="auto">
          <a:xfrm>
            <a:off x="493713" y="2938463"/>
            <a:ext cx="8135937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>
              <a:buFontTx/>
              <a:buChar char="-"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психологических стереотипов аксиологической концепции отношения общества к инвалидам (концепции «инвалидизма»);</a:t>
            </a:r>
          </a:p>
          <a:p>
            <a:pPr>
              <a:buFontTx/>
              <a:buChar char="-"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инвалидом и обществом личностно-ориентированной гуманистической концепции отношений общества к инвалидам;</a:t>
            </a:r>
          </a:p>
          <a:p>
            <a:pPr>
              <a:buFontTx/>
              <a:buChar char="-"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самооценки инвалида, ребенка-инвалида, </a:t>
            </a:r>
            <a:b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их жизни;</a:t>
            </a:r>
          </a:p>
          <a:p>
            <a:pPr>
              <a:buFontTx/>
              <a:buChar char="-"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активной жизненной позиции, </a:t>
            </a:r>
            <a:b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жизни;</a:t>
            </a:r>
          </a:p>
          <a:p>
            <a:pPr>
              <a:buFontTx/>
              <a:buChar char="-"/>
            </a:pP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профессиональной (трудовой) </a:t>
            </a:r>
            <a:b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>
              <a:buFontTx/>
              <a:buChar char="-"/>
            </a:pPr>
            <a:endParaRPr lang="ru-RU" altLang="ru-RU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781050" y="2338388"/>
            <a:ext cx="3030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r>
              <a:rPr lang="ru-RU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altLang="en-US" sz="3600"/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852488" y="98425"/>
            <a:ext cx="2322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r>
              <a:rPr lang="ru-RU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altLang="en-US" sz="360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689100"/>
          <a:ext cx="12192000" cy="5215440"/>
        </p:xfrm>
        <a:graphic>
          <a:graphicData uri="http://schemas.openxmlformats.org/drawingml/2006/table">
            <a:tbl>
              <a:tblPr/>
              <a:tblGrid>
                <a:gridCol w="966788">
                  <a:extLst>
                    <a:ext uri="{9D8B030D-6E8A-4147-A177-3AD203B41FA5}">
                      <a16:colId xmlns:a16="http://schemas.microsoft.com/office/drawing/2014/main" xmlns="" val="3470243331"/>
                    </a:ext>
                  </a:extLst>
                </a:gridCol>
                <a:gridCol w="5386387">
                  <a:extLst>
                    <a:ext uri="{9D8B030D-6E8A-4147-A177-3AD203B41FA5}">
                      <a16:colId xmlns:a16="http://schemas.microsoft.com/office/drawing/2014/main" xmlns="" val="3828345489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116642765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120655012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="" val="207894347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3554377679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="" val="843194899"/>
                    </a:ext>
                  </a:extLst>
                </a:gridCol>
                <a:gridCol w="592138">
                  <a:extLst>
                    <a:ext uri="{9D8B030D-6E8A-4147-A177-3AD203B41FA5}">
                      <a16:colId xmlns:a16="http://schemas.microsoft.com/office/drawing/2014/main" xmlns="" val="284325054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4235956470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xmlns="" val="425659653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1211675809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xmlns="" val="1441879225"/>
                    </a:ext>
                  </a:extLst>
                </a:gridCol>
              </a:tblGrid>
              <a:tr h="3206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Удар по футбольному мячу на дальность (м)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04" marR="71304" marT="35652" marB="356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314774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9116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КООРДИНАЦИОННЫЕ СПОСОБНОСТИ (ЛОВКОСТЬ)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9116"/>
                    </a:solidFill>
                  </a:tcPr>
                </a:tc>
                <a:tc gridSpan="10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091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322413"/>
                  </a:ext>
                </a:extLst>
              </a:tr>
              <a:tr h="48101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 теннисного мяча в цель, дистанция 6 м (% попаданий), (при односторонней ампутации)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04" marR="71304" marT="35652" marB="356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9050848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Дартс (кол-во набранных очков), (при односторонней ампутации)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04" marR="71304" marT="35652" marB="356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128049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Плавание без учета времени - 10 м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04" marR="71304" marT="35652" marB="356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104449"/>
                  </a:ext>
                </a:extLst>
              </a:tr>
              <a:tr h="933450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Удар по мячу на точность в квадрат 1,5х1,5 м, дистанция 6 м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04" marR="71304" marT="35652" marB="356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0773320"/>
                  </a:ext>
                </a:extLst>
              </a:tr>
              <a:tr h="1592263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Удар по мячу на точность в квадрат 1,5х1,5 м, дистанция 6 м, нижняя сторона квадрата на высоте 30 см от пола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1A15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1A151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304" marR="71304" marT="35652" marB="356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8422325"/>
                  </a:ext>
                </a:extLst>
              </a:tr>
              <a:tr h="962025">
                <a:tc gridSpan="12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78" marR="534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052740"/>
                  </a:ext>
                </a:extLst>
              </a:tr>
            </a:tbl>
          </a:graphicData>
        </a:graphic>
      </p:graphicFrame>
      <p:pic>
        <p:nvPicPr>
          <p:cNvPr id="37997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2"/>
          <p:cNvSpPr>
            <a:spLocks noChangeArrowheads="1"/>
          </p:cNvSpPr>
          <p:nvPr/>
        </p:nvSpPr>
        <p:spPr bwMode="auto">
          <a:xfrm>
            <a:off x="666750" y="623888"/>
            <a:ext cx="10847388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испытания (тесты) должны обеспечивать возможность определения уровня развития всех физических качеств (по одному испытанию (тесту) для определения одного физического качества), в соответствии со ступенями и возрастными группами структуры Всероссийского физкультурно-спортивного комплекса для инвалидов и лиц 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отклонениями в состоянии здоровья (для лиц с поражением опорно-двигательного аппарата): 6 испытаний (тестов) 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ступенях, 5 испытаний (тестов) на 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ступенях и 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испытания (теста) на 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ступенях и 4 испытания (теста) на </a:t>
            </a:r>
            <a:r>
              <a:rPr lang="en-US" altLang="ru-RU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ru-RU" altLang="ru-RU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ступенях.</a:t>
            </a: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TextBox 12"/>
          <p:cNvSpPr txBox="1">
            <a:spLocks noChangeArrowheads="1"/>
          </p:cNvSpPr>
          <p:nvPr/>
        </p:nvSpPr>
        <p:spPr bwMode="auto">
          <a:xfrm>
            <a:off x="11307763" y="6611938"/>
            <a:ext cx="338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059113"/>
          <a:ext cx="12192000" cy="4164013"/>
        </p:xfrm>
        <a:graphic>
          <a:graphicData uri="http://schemas.openxmlformats.org/drawingml/2006/table">
            <a:tbl>
              <a:tblPr/>
              <a:tblGrid>
                <a:gridCol w="3584575">
                  <a:extLst>
                    <a:ext uri="{9D8B030D-6E8A-4147-A177-3AD203B41FA5}">
                      <a16:colId xmlns:a16="http://schemas.microsoft.com/office/drawing/2014/main" xmlns="" val="3347830206"/>
                    </a:ext>
                  </a:extLst>
                </a:gridCol>
                <a:gridCol w="2351088">
                  <a:extLst>
                    <a:ext uri="{9D8B030D-6E8A-4147-A177-3AD203B41FA5}">
                      <a16:colId xmlns:a16="http://schemas.microsoft.com/office/drawing/2014/main" xmlns="" val="2312336638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3634842201"/>
                    </a:ext>
                  </a:extLst>
                </a:gridCol>
                <a:gridCol w="2155825">
                  <a:extLst>
                    <a:ext uri="{9D8B030D-6E8A-4147-A177-3AD203B41FA5}">
                      <a16:colId xmlns:a16="http://schemas.microsoft.com/office/drawing/2014/main" xmlns="" val="3701560935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xmlns="" val="1330446228"/>
                    </a:ext>
                  </a:extLst>
                </a:gridCol>
              </a:tblGrid>
              <a:tr h="525463">
                <a:tc rowSpan="3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СТУПЕНИ,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ВОЗРАСТНЫЕ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НОРМАТИВЫ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6545744"/>
                  </a:ext>
                </a:extLst>
              </a:tr>
              <a:tr h="1085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обязательных испытанный (тестов)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519113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5191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испытаний (тестов) с индивидуальными положительными изменениями (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ступени) и со стабилизацией уровня развития физических качеств (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ступени)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8935646"/>
                  </a:ext>
                </a:extLst>
              </a:tr>
              <a:tr h="55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Бронзовый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7217397"/>
                  </a:ext>
                </a:extLst>
              </a:tr>
              <a:tr h="361950">
                <a:tc>
                  <a:txBody>
                    <a:bodyPr/>
                    <a:lstStyle>
                      <a:lvl1pPr marL="457200" indent="20638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457200" marR="0" lvl="0" indent="2063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I-VI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6-29 лет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19113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5191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323083"/>
                  </a:ext>
                </a:extLst>
              </a:tr>
              <a:tr h="361950">
                <a:tc>
                  <a:txBody>
                    <a:bodyPr/>
                    <a:lstStyle>
                      <a:lvl1pPr marL="457200" indent="20638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457200" marR="0" lvl="0" indent="2063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VII-VIII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30-49 лет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19113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5191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549391"/>
                  </a:ext>
                </a:extLst>
              </a:tr>
              <a:tr h="441325">
                <a:tc>
                  <a:txBody>
                    <a:bodyPr/>
                    <a:lstStyle>
                      <a:lvl1pPr marL="457200" indent="20638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457200" marR="0" lvl="0" indent="2063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50-70 лет и старше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19113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5191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9129795"/>
                  </a:ext>
                </a:extLst>
              </a:tr>
              <a:tr h="831850">
                <a:tc gridSpan="5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Примечание. Индивидуальные положительные изменения или стабилизация уровня развития физических качеств определяются по отношению к последним испытаниям (тестированиям), проведенным на предшествующей ступени. Если испытания проводятся первый раз (на любой ступени), то с их результатами сравниваются результаты испытаний (тестирований), проведенных не менее чем через 0,5 года.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2952948"/>
                  </a:ext>
                </a:extLst>
              </a:tr>
            </a:tbl>
          </a:graphicData>
        </a:graphic>
      </p:graphicFrame>
      <p:sp>
        <p:nvSpPr>
          <p:cNvPr id="39975" name="Прямоугольник 6"/>
          <p:cNvSpPr>
            <a:spLocks noChangeArrowheads="1"/>
          </p:cNvSpPr>
          <p:nvPr/>
        </p:nvSpPr>
        <p:spPr bwMode="auto">
          <a:xfrm>
            <a:off x="88900" y="44450"/>
            <a:ext cx="121031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Ступени, возрастные группы, нормативы испытаний (тестов) для определения и оценки индивидуальных изменений уровня развития и разносторонности (гармоничности) развития физических качеств инвалидов и лиц с ограниченными возможностями здоровья в соответствии со ступенями и возрастными группами структуры Всероссийского физкультурно-спортивного комплекса «Готов к труду и обороне» (ГТО) для инвалидов и лиц с ограниченными возможностями здоровья </a:t>
            </a:r>
            <a:b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ступени, возрастные группы, нормативы)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0663" y="2085975"/>
            <a:ext cx="11750675" cy="769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43075" y="2286000"/>
            <a:ext cx="879475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/>
            <a:r>
              <a:rPr lang="ru-RU" altLang="en-US" b="1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ПОРАЖЕНИЯМИ ВЕРХНИХ ИЛИ НИЖНИХ КОНЕЧНОСТЕЙ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059113"/>
          <a:ext cx="12192000" cy="4164013"/>
        </p:xfrm>
        <a:graphic>
          <a:graphicData uri="http://schemas.openxmlformats.org/drawingml/2006/table">
            <a:tbl>
              <a:tblPr/>
              <a:tblGrid>
                <a:gridCol w="3584575">
                  <a:extLst>
                    <a:ext uri="{9D8B030D-6E8A-4147-A177-3AD203B41FA5}">
                      <a16:colId xmlns:a16="http://schemas.microsoft.com/office/drawing/2014/main" xmlns="" val="520896018"/>
                    </a:ext>
                  </a:extLst>
                </a:gridCol>
                <a:gridCol w="2351088">
                  <a:extLst>
                    <a:ext uri="{9D8B030D-6E8A-4147-A177-3AD203B41FA5}">
                      <a16:colId xmlns:a16="http://schemas.microsoft.com/office/drawing/2014/main" xmlns="" val="337739675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480102063"/>
                    </a:ext>
                  </a:extLst>
                </a:gridCol>
                <a:gridCol w="2155825">
                  <a:extLst>
                    <a:ext uri="{9D8B030D-6E8A-4147-A177-3AD203B41FA5}">
                      <a16:colId xmlns:a16="http://schemas.microsoft.com/office/drawing/2014/main" xmlns="" val="2236434431"/>
                    </a:ext>
                  </a:extLst>
                </a:gridCol>
                <a:gridCol w="2157412">
                  <a:extLst>
                    <a:ext uri="{9D8B030D-6E8A-4147-A177-3AD203B41FA5}">
                      <a16:colId xmlns:a16="http://schemas.microsoft.com/office/drawing/2014/main" xmlns="" val="684250357"/>
                    </a:ext>
                  </a:extLst>
                </a:gridCol>
              </a:tblGrid>
              <a:tr h="525463">
                <a:tc rowSpan="3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СТУПЕНИ,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ВОЗРАСТНЫЕ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НОРМАТИВЫ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7111582"/>
                  </a:ext>
                </a:extLst>
              </a:tr>
              <a:tr h="1085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обязательных испытанный (тестов)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519113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5191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испытаний (тестов) с индивидуальными положительными изменениями (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ступени) и со стабилизацией уровня развития физических качеств (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ступени)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2698279"/>
                  </a:ext>
                </a:extLst>
              </a:tr>
              <a:tr h="55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Бронзовый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Серебряный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Золотой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886350"/>
                  </a:ext>
                </a:extLst>
              </a:tr>
              <a:tr h="361950">
                <a:tc>
                  <a:txBody>
                    <a:bodyPr/>
                    <a:lstStyle>
                      <a:lvl1pPr marL="457200" indent="20638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457200" marR="0" lvl="0" indent="2063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I-VI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6-29 лет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19113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5191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2380346"/>
                  </a:ext>
                </a:extLst>
              </a:tr>
              <a:tr h="361950">
                <a:tc>
                  <a:txBody>
                    <a:bodyPr/>
                    <a:lstStyle>
                      <a:lvl1pPr marL="457200" indent="20638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457200" marR="0" lvl="0" indent="2063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VII-VIII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30-49 лет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19113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5191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2211906"/>
                  </a:ext>
                </a:extLst>
              </a:tr>
              <a:tr h="441325">
                <a:tc>
                  <a:txBody>
                    <a:bodyPr/>
                    <a:lstStyle>
                      <a:lvl1pPr marL="457200" indent="20638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457200" marR="0" lvl="0" indent="20638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50-70 лет и старше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19113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519113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C2C2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100" b="1" i="0" u="none" strike="noStrike" cap="none" normalizeH="0" baseline="0">
                        <a:ln>
                          <a:noFill/>
                        </a:ln>
                        <a:solidFill>
                          <a:srgbClr val="2C2C2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982562"/>
                  </a:ext>
                </a:extLst>
              </a:tr>
              <a:tr h="831850">
                <a:tc gridSpan="5"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pen Sans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Примечание. Индивидуальные положительные изменения или стабилизация уровня развития физических качеств определяются по отношению к последним испытаниям (тестированиям), проведенным на предшествующей ступени. Если испытания проводятся первый раз (на любой ступени), то с их результатами сравниваются результаты испытаний (тестирований), проведенных не менее чем через 0,5 года. 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3520117"/>
                  </a:ext>
                </a:extLst>
              </a:tr>
            </a:tbl>
          </a:graphicData>
        </a:graphic>
      </p:graphicFrame>
      <p:sp>
        <p:nvSpPr>
          <p:cNvPr id="40999" name="Прямоугольник 6"/>
          <p:cNvSpPr>
            <a:spLocks noChangeArrowheads="1"/>
          </p:cNvSpPr>
          <p:nvPr/>
        </p:nvSpPr>
        <p:spPr bwMode="auto">
          <a:xfrm>
            <a:off x="88900" y="44450"/>
            <a:ext cx="121031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Ступени, возрастные группы, нормативы испытаний (тестов) для определения и оценки индивидуальных изменений уровня развития и разносторонности (гармоничности) развития физических качеств инвалидов и лиц с ограниченными возможностями здоровья в соответствии со ступенями и возрастными группами структуры Всероссийского физкультурно-спортивного комплекса «Готов к труду и обороне» (ГТО) для инвалидов и лиц с ограниченными возможностями здоровья </a:t>
            </a:r>
            <a:b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ступени, возрастные группы, нормативы)</a:t>
            </a: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20663" y="2085975"/>
            <a:ext cx="11750675" cy="769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5113" y="2286000"/>
            <a:ext cx="11666537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/>
            <a:r>
              <a:rPr lang="ru-RU" altLang="en-US" b="1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ПОРАЖЕНИЕМ СПИННОГО МОЗГА, С ЦЕРЕБРАЛЬНЫМ ПАРАЛИЧОМ, С НИЗКИМ РОСТОМ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535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8625" y="3136900"/>
            <a:ext cx="602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r>
              <a:rPr lang="ru-RU" alt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0"/>
          <p:cNvSpPr txBox="1">
            <a:spLocks noChangeArrowheads="1"/>
          </p:cNvSpPr>
          <p:nvPr/>
        </p:nvSpPr>
        <p:spPr bwMode="auto">
          <a:xfrm>
            <a:off x="685800" y="6623050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0482" name="Группа 6"/>
          <p:cNvGrpSpPr>
            <a:grpSpLocks/>
          </p:cNvGrpSpPr>
          <p:nvPr/>
        </p:nvGrpSpPr>
        <p:grpSpPr bwMode="auto">
          <a:xfrm>
            <a:off x="0" y="-23813"/>
            <a:ext cx="12192000" cy="923926"/>
            <a:chOff x="-2" y="-24092"/>
            <a:chExt cx="10740820" cy="923641"/>
          </a:xfrm>
        </p:grpSpPr>
        <p:sp>
          <p:nvSpPr>
            <p:cNvPr id="20490" name="TextBox 17"/>
            <p:cNvSpPr txBox="1">
              <a:spLocks noChangeArrowheads="1"/>
            </p:cNvSpPr>
            <p:nvPr/>
          </p:nvSpPr>
          <p:spPr bwMode="auto">
            <a:xfrm>
              <a:off x="186098" y="-24092"/>
              <a:ext cx="10554720" cy="923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ПРИНЦИПЫ </a:t>
              </a:r>
              <a:r>
                <a:rPr lang="ru-RU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ВСЕРОССИЙСКОГО ФИЗКУЛЬТУРНО-СПОРТИВНОГО КОМПЛЕКСА ДЛЯ ИНВАЛИДОВ «ГОТОВ К ТРУДУ И АКТИВНОСТИ» (ГТА) </a:t>
              </a:r>
              <a:r>
                <a:rPr lang="ru-RU" altLang="ru-RU" sz="1800" b="1">
                  <a:solidFill>
                    <a:srgbClr val="B3540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altLang="ru-RU" sz="1800" b="1">
                  <a:solidFill>
                    <a:srgbClr val="B3540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altLang="ru-RU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-2" y="-286"/>
              <a:ext cx="186007" cy="6221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198688" y="2898775"/>
            <a:ext cx="7920037" cy="7921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принцип </a:t>
            </a:r>
            <a:r>
              <a:rPr lang="ru-RU" altLang="ru-RU" sz="18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ориентация на нормативы и требования действующего комплекса ГТО для здоровых граждан нашей страны.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98688" y="984250"/>
            <a:ext cx="7920037" cy="7921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принцип </a:t>
            </a:r>
            <a:r>
              <a:rPr lang="ru-RU" altLang="ru-RU" sz="18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установок на активный образ жизни, преодоление психологических комплексов неполноценности  инвалидов (зависимости, отчужденности, снижение самооценки и др.).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98688" y="3838575"/>
            <a:ext cx="7920037" cy="7921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принцип</a:t>
            </a:r>
            <a:r>
              <a:rPr lang="en-US" altLang="ru-RU" sz="1800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необходимость разработки для комплекса ГТО специальной классификации инвалидов.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98688" y="4749800"/>
            <a:ext cx="7920037" cy="7921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принцип </a:t>
            </a:r>
            <a:r>
              <a:rPr lang="ru-RU" altLang="ru-RU" sz="18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 для различных классов инвалидов следующих видов алгоритмов определения для них нормативов: гандикапный, «на ступень ниже», определение новых нормативов.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98688" y="5653088"/>
            <a:ext cx="7920037" cy="79216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принцип </a:t>
            </a:r>
            <a:r>
              <a:rPr lang="ru-RU" altLang="ru-RU" sz="18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«навстречу природе» – ориентирует на развитие физических качеств с учетом генетической программы их развития инвалидов.</a:t>
            </a:r>
          </a:p>
        </p:txBody>
      </p:sp>
      <p:pic>
        <p:nvPicPr>
          <p:cNvPr id="2048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60963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98688" y="1944688"/>
            <a:ext cx="7920037" cy="79216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принцип </a:t>
            </a:r>
            <a:r>
              <a:rPr lang="ru-RU" altLang="ru-RU" sz="18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помогая не навреди.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0"/>
          <p:cNvSpPr txBox="1">
            <a:spLocks noChangeArrowheads="1"/>
          </p:cNvSpPr>
          <p:nvPr/>
        </p:nvSpPr>
        <p:spPr bwMode="auto">
          <a:xfrm>
            <a:off x="728663" y="6623050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416175" y="1054100"/>
            <a:ext cx="3146425" cy="792163"/>
          </a:xfrm>
          <a:prstGeom prst="rect">
            <a:avLst/>
          </a:prstGeom>
          <a:gradFill rotWithShape="1">
            <a:gsLst>
              <a:gs pos="0">
                <a:srgbClr val="F0814A"/>
              </a:gs>
              <a:gs pos="50000">
                <a:srgbClr val="F76E0B"/>
              </a:gs>
              <a:gs pos="100000">
                <a:srgbClr val="E55F00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СТЕРЕОТИПЫ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(ЗАБЛУЖДЕНИЯ)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21588" y="1054100"/>
            <a:ext cx="3144837" cy="7921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</a:p>
        </p:txBody>
      </p:sp>
      <p:grpSp>
        <p:nvGrpSpPr>
          <p:cNvPr id="21508" name="Группа 27"/>
          <p:cNvGrpSpPr>
            <a:grpSpLocks/>
          </p:cNvGrpSpPr>
          <p:nvPr/>
        </p:nvGrpSpPr>
        <p:grpSpPr bwMode="auto">
          <a:xfrm>
            <a:off x="1701800" y="2073275"/>
            <a:ext cx="4575175" cy="4238625"/>
            <a:chOff x="1701699" y="2177867"/>
            <a:chExt cx="4575622" cy="423824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701699" y="2177867"/>
              <a:ext cx="4575622" cy="85399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2C2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Необходимость ограничения двигательной активности инвалида, назначение ему только лечебной физкультуры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701699" y="3155680"/>
              <a:ext cx="4575622" cy="1120675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2C2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Главное в работе с инвалидом – медицинские технологии, биологически активные добавки, различные виды помощи извне (массаж, физиотерапия, отдых и др.)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01699" y="4395407"/>
              <a:ext cx="4575622" cy="1047657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2C2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Ограниченность инвалида, потребность в помощи, меньшие способности в учебе, труде, спорте и других сферах жизни, они нуждаются в постоянной опеке со стороны здоровых лиц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701699" y="5562115"/>
              <a:ext cx="4575622" cy="853999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2C2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Инвалидам необходимо обеспечить равные возможности, равные права, но их не следует отягощать обязанностями</a:t>
              </a:r>
            </a:p>
          </p:txBody>
        </p:sp>
      </p:grpSp>
      <p:grpSp>
        <p:nvGrpSpPr>
          <p:cNvPr id="21509" name="Группа 33"/>
          <p:cNvGrpSpPr>
            <a:grpSpLocks/>
          </p:cNvGrpSpPr>
          <p:nvPr/>
        </p:nvGrpSpPr>
        <p:grpSpPr bwMode="auto">
          <a:xfrm>
            <a:off x="6907213" y="1960563"/>
            <a:ext cx="4575175" cy="4518025"/>
            <a:chOff x="6906546" y="2255357"/>
            <a:chExt cx="4575622" cy="4517217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906546" y="2255357"/>
              <a:ext cx="4575622" cy="853922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2C2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Адаптированная к инвалиду двигательная активность во много раз важнее, чем для здоровых лиц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906546" y="3233082"/>
              <a:ext cx="4575622" cy="1120575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2C2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Главное в работе – установка на собственную активность, в том числе двигательную, в сочетании с медицинскими технологиями во всем: в лечении, в реабилитации, в жизни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906546" y="4472697"/>
              <a:ext cx="4575622" cy="1336436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2C2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Инвалиды не менее способны во всех сферах жизни. Здоровые лица, государство обязаны обеспечить для них доступную среду, равные возможности, чтобы они могли проявить свои способности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906546" y="5918652"/>
              <a:ext cx="4575622" cy="853922"/>
            </a:xfrm>
            <a:prstGeom prst="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2C2C2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Инвалиды должны быть наделены равными со здоровыми лицами правами и иметь равные обязанности</a:t>
              </a:r>
            </a:p>
          </p:txBody>
        </p:sp>
      </p:grpSp>
      <p:grpSp>
        <p:nvGrpSpPr>
          <p:cNvPr id="21510" name="Группа 35"/>
          <p:cNvGrpSpPr>
            <a:grpSpLocks/>
          </p:cNvGrpSpPr>
          <p:nvPr/>
        </p:nvGrpSpPr>
        <p:grpSpPr bwMode="auto">
          <a:xfrm>
            <a:off x="0" y="0"/>
            <a:ext cx="10914063" cy="828675"/>
            <a:chOff x="0" y="-1"/>
            <a:chExt cx="10913499" cy="828142"/>
          </a:xfrm>
        </p:grpSpPr>
        <p:sp>
          <p:nvSpPr>
            <p:cNvPr id="21512" name="TextBox 12"/>
            <p:cNvSpPr txBox="1">
              <a:spLocks noChangeArrowheads="1"/>
            </p:cNvSpPr>
            <p:nvPr/>
          </p:nvSpPr>
          <p:spPr bwMode="auto">
            <a:xfrm>
              <a:off x="358779" y="44974"/>
              <a:ext cx="10554720" cy="64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ПСИХОЛОГИЧЕСКИЕ СТЕРЕОТИПЫ КОНЦЕПЦИИ «ИНВАЛИДИЗМА» </a:t>
              </a:r>
              <a:br>
                <a:rPr lang="ru-RU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ПРАВИЛЬНЫЕ ПОЛОЖЕНИЯ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0" y="-1"/>
              <a:ext cx="171441" cy="8281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15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60963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9"/>
          <p:cNvGrpSpPr>
            <a:grpSpLocks/>
          </p:cNvGrpSpPr>
          <p:nvPr/>
        </p:nvGrpSpPr>
        <p:grpSpPr bwMode="auto">
          <a:xfrm>
            <a:off x="0" y="0"/>
            <a:ext cx="10872788" cy="828675"/>
            <a:chOff x="0" y="-253"/>
            <a:chExt cx="10872578" cy="829566"/>
          </a:xfrm>
        </p:grpSpPr>
        <p:sp>
          <p:nvSpPr>
            <p:cNvPr id="22547" name="TextBox 10"/>
            <p:cNvSpPr txBox="1">
              <a:spLocks noChangeArrowheads="1"/>
            </p:cNvSpPr>
            <p:nvPr/>
          </p:nvSpPr>
          <p:spPr bwMode="auto">
            <a:xfrm>
              <a:off x="317858" y="232693"/>
              <a:ext cx="10554720" cy="36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ДВЕ ИДЕОЛОГИИ ОБРАЗА ЖИЗНИ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-253"/>
              <a:ext cx="171447" cy="82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2530" name="Прямоугольник 12"/>
          <p:cNvSpPr>
            <a:spLocks noChangeArrowheads="1"/>
          </p:cNvSpPr>
          <p:nvPr/>
        </p:nvSpPr>
        <p:spPr bwMode="auto">
          <a:xfrm>
            <a:off x="152400" y="973138"/>
            <a:ext cx="1158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ДВИГАЯСЬ И РАЗВИВАЯСЬ, САМ ЗАВОДИТ ЧАСЫ СОБСТВЕННОЙ ЖИЗНИ (АРШАВСКИЙ И.А.)</a:t>
            </a:r>
          </a:p>
        </p:txBody>
      </p:sp>
      <p:sp>
        <p:nvSpPr>
          <p:cNvPr id="22531" name="TextBox 14"/>
          <p:cNvSpPr txBox="1">
            <a:spLocks noChangeArrowheads="1"/>
          </p:cNvSpPr>
          <p:nvPr/>
        </p:nvSpPr>
        <p:spPr bwMode="auto">
          <a:xfrm>
            <a:off x="11329988" y="6616700"/>
            <a:ext cx="26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5" y="1908175"/>
            <a:ext cx="3003550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19"/>
          <p:cNvSpPr txBox="1">
            <a:spLocks noChangeArrowheads="1"/>
          </p:cNvSpPr>
          <p:nvPr/>
        </p:nvSpPr>
        <p:spPr bwMode="auto">
          <a:xfrm>
            <a:off x="947738" y="1957388"/>
            <a:ext cx="239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endParaRPr lang="ru-RU" altLang="ru-RU" sz="1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1063" y="1908175"/>
            <a:ext cx="3003550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5" name="TextBox 25"/>
          <p:cNvSpPr txBox="1">
            <a:spLocks noChangeArrowheads="1"/>
          </p:cNvSpPr>
          <p:nvPr/>
        </p:nvSpPr>
        <p:spPr bwMode="auto">
          <a:xfrm>
            <a:off x="7464425" y="1957388"/>
            <a:ext cx="263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ПАССИВНОСТЬ</a:t>
            </a:r>
            <a:endParaRPr lang="ru-RU" altLang="ru-RU" sz="1800" b="1">
              <a:solidFill>
                <a:srgbClr val="2C2C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6" name="Изображение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671763"/>
            <a:ext cx="22987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Изображение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69"/>
          <a:stretch>
            <a:fillRect/>
          </a:stretch>
        </p:blipFill>
        <p:spPr bwMode="auto">
          <a:xfrm>
            <a:off x="7585075" y="2671763"/>
            <a:ext cx="22955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8" name="Группа 36"/>
          <p:cNvGrpSpPr>
            <a:grpSpLocks/>
          </p:cNvGrpSpPr>
          <p:nvPr/>
        </p:nvGrpSpPr>
        <p:grpSpPr bwMode="auto">
          <a:xfrm>
            <a:off x="4051300" y="3081338"/>
            <a:ext cx="2674938" cy="584200"/>
            <a:chOff x="4097443" y="3217426"/>
            <a:chExt cx="2674130" cy="584775"/>
          </a:xfrm>
        </p:grpSpPr>
        <p:sp>
          <p:nvSpPr>
            <p:cNvPr id="22545" name="TextBox 30"/>
            <p:cNvSpPr txBox="1">
              <a:spLocks noChangeArrowheads="1"/>
            </p:cNvSpPr>
            <p:nvPr/>
          </p:nvSpPr>
          <p:spPr bwMode="auto">
            <a:xfrm>
              <a:off x="4097443" y="3217426"/>
              <a:ext cx="26741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ЛЕЧЕНИИ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187904" y="3802201"/>
              <a:ext cx="2486861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39" name="Изображение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405313"/>
            <a:ext cx="16605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Изображение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4719638"/>
            <a:ext cx="22939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1" name="Группа 39"/>
          <p:cNvGrpSpPr>
            <a:grpSpLocks/>
          </p:cNvGrpSpPr>
          <p:nvPr/>
        </p:nvGrpSpPr>
        <p:grpSpPr bwMode="auto">
          <a:xfrm>
            <a:off x="3333750" y="5287963"/>
            <a:ext cx="4103688" cy="584200"/>
            <a:chOff x="3379179" y="3217426"/>
            <a:chExt cx="4104713" cy="584775"/>
          </a:xfrm>
        </p:grpSpPr>
        <p:sp>
          <p:nvSpPr>
            <p:cNvPr id="22543" name="TextBox 40"/>
            <p:cNvSpPr txBox="1">
              <a:spLocks noChangeArrowheads="1"/>
            </p:cNvSpPr>
            <p:nvPr/>
          </p:nvSpPr>
          <p:spPr bwMode="auto">
            <a:xfrm>
              <a:off x="3379179" y="3217426"/>
              <a:ext cx="4104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РЕАБИЛИТАЦИИ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496683" y="3802201"/>
              <a:ext cx="3780782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542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5081588"/>
            <a:ext cx="10287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71450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TextBox 14"/>
          <p:cNvSpPr txBox="1">
            <a:spLocks noChangeArrowheads="1"/>
          </p:cNvSpPr>
          <p:nvPr/>
        </p:nvSpPr>
        <p:spPr bwMode="auto">
          <a:xfrm>
            <a:off x="11329988" y="6616700"/>
            <a:ext cx="26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5" y="2073275"/>
            <a:ext cx="3003550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947738" y="2122488"/>
            <a:ext cx="239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endParaRPr lang="ru-RU" altLang="ru-RU" sz="1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1063" y="2073275"/>
            <a:ext cx="3003550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8" name="TextBox 25"/>
          <p:cNvSpPr txBox="1">
            <a:spLocks noChangeArrowheads="1"/>
          </p:cNvSpPr>
          <p:nvPr/>
        </p:nvSpPr>
        <p:spPr bwMode="auto">
          <a:xfrm>
            <a:off x="7464425" y="2122488"/>
            <a:ext cx="263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ПАССИВНОСТЬ</a:t>
            </a:r>
            <a:endParaRPr lang="ru-RU" altLang="ru-RU" sz="1800" b="1">
              <a:solidFill>
                <a:srgbClr val="2C2C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559" name="Группа 36"/>
          <p:cNvGrpSpPr>
            <a:grpSpLocks/>
          </p:cNvGrpSpPr>
          <p:nvPr/>
        </p:nvGrpSpPr>
        <p:grpSpPr bwMode="auto">
          <a:xfrm>
            <a:off x="4518025" y="3394075"/>
            <a:ext cx="1890713" cy="584200"/>
            <a:chOff x="4097443" y="3217426"/>
            <a:chExt cx="1891865" cy="584775"/>
          </a:xfrm>
        </p:grpSpPr>
        <p:sp>
          <p:nvSpPr>
            <p:cNvPr id="23575" name="TextBox 30"/>
            <p:cNvSpPr txBox="1">
              <a:spLocks noChangeArrowheads="1"/>
            </p:cNvSpPr>
            <p:nvPr/>
          </p:nvSpPr>
          <p:spPr bwMode="auto">
            <a:xfrm>
              <a:off x="4097443" y="3217426"/>
              <a:ext cx="18918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ТРУДЕ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187986" y="3802201"/>
              <a:ext cx="169171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Группа 39"/>
          <p:cNvGrpSpPr>
            <a:grpSpLocks/>
          </p:cNvGrpSpPr>
          <p:nvPr/>
        </p:nvGrpSpPr>
        <p:grpSpPr bwMode="auto">
          <a:xfrm>
            <a:off x="4090988" y="5259388"/>
            <a:ext cx="2744787" cy="585787"/>
            <a:chOff x="3379179" y="3217426"/>
            <a:chExt cx="2744919" cy="584775"/>
          </a:xfrm>
        </p:grpSpPr>
        <p:sp>
          <p:nvSpPr>
            <p:cNvPr id="23573" name="TextBox 40"/>
            <p:cNvSpPr txBox="1">
              <a:spLocks noChangeArrowheads="1"/>
            </p:cNvSpPr>
            <p:nvPr/>
          </p:nvSpPr>
          <p:spPr bwMode="auto">
            <a:xfrm>
              <a:off x="3379179" y="3217426"/>
              <a:ext cx="27449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КУЛЬТУРЕ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496660" y="3802201"/>
              <a:ext cx="250202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61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971800"/>
            <a:ext cx="23034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2971800"/>
            <a:ext cx="23225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4916488"/>
            <a:ext cx="19383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916488"/>
            <a:ext cx="1951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014538" y="4895850"/>
            <a:ext cx="0" cy="130492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6" name="Изображение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4679950"/>
            <a:ext cx="22987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414" y="4881530"/>
            <a:ext cx="689354" cy="4581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68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5081588"/>
            <a:ext cx="10287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9" name="Группа 9"/>
          <p:cNvGrpSpPr>
            <a:grpSpLocks/>
          </p:cNvGrpSpPr>
          <p:nvPr/>
        </p:nvGrpSpPr>
        <p:grpSpPr bwMode="auto">
          <a:xfrm>
            <a:off x="19050" y="-61913"/>
            <a:ext cx="10872788" cy="828676"/>
            <a:chOff x="0" y="-253"/>
            <a:chExt cx="10872578" cy="829566"/>
          </a:xfrm>
        </p:grpSpPr>
        <p:sp>
          <p:nvSpPr>
            <p:cNvPr id="23571" name="TextBox 10"/>
            <p:cNvSpPr txBox="1">
              <a:spLocks noChangeArrowheads="1"/>
            </p:cNvSpPr>
            <p:nvPr/>
          </p:nvSpPr>
          <p:spPr bwMode="auto">
            <a:xfrm>
              <a:off x="317858" y="232693"/>
              <a:ext cx="10554720" cy="36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ДВЕ ИДЕОЛОГИИ ОБРАЗА ЖИЗНИ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0" y="-253"/>
              <a:ext cx="171447" cy="82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3570" name="Прямоугольник 12"/>
          <p:cNvSpPr>
            <a:spLocks noChangeArrowheads="1"/>
          </p:cNvSpPr>
          <p:nvPr/>
        </p:nvSpPr>
        <p:spPr bwMode="auto">
          <a:xfrm>
            <a:off x="171450" y="911225"/>
            <a:ext cx="1158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ДВИГАЯСЬ И РАЗВИВАЯСЬ, САМ ЗАВОДИТ ЧАСЫ СОБСТВЕННОЙ ЖИЗНИ (АРШАВСКИЙ И.А.)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71450" cy="82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TextBox 14"/>
          <p:cNvSpPr txBox="1">
            <a:spLocks noChangeArrowheads="1"/>
          </p:cNvSpPr>
          <p:nvPr/>
        </p:nvSpPr>
        <p:spPr bwMode="auto">
          <a:xfrm>
            <a:off x="11329988" y="6616700"/>
            <a:ext cx="26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0075" y="2124075"/>
            <a:ext cx="3003550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947738" y="2173288"/>
            <a:ext cx="239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endParaRPr lang="ru-RU" altLang="ru-RU" sz="1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1063" y="2124075"/>
            <a:ext cx="3003550" cy="557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25"/>
          <p:cNvSpPr txBox="1">
            <a:spLocks noChangeArrowheads="1"/>
          </p:cNvSpPr>
          <p:nvPr/>
        </p:nvSpPr>
        <p:spPr bwMode="auto">
          <a:xfrm>
            <a:off x="7464425" y="2173288"/>
            <a:ext cx="263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ПАССИВНОСТЬ</a:t>
            </a:r>
            <a:endParaRPr lang="ru-RU" altLang="ru-RU" sz="1800" b="1">
              <a:solidFill>
                <a:srgbClr val="2C2C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3" name="Группа 36"/>
          <p:cNvGrpSpPr>
            <a:grpSpLocks/>
          </p:cNvGrpSpPr>
          <p:nvPr/>
        </p:nvGrpSpPr>
        <p:grpSpPr bwMode="auto">
          <a:xfrm>
            <a:off x="4310063" y="3497263"/>
            <a:ext cx="2298700" cy="584200"/>
            <a:chOff x="4097443" y="3217426"/>
            <a:chExt cx="2299156" cy="584775"/>
          </a:xfrm>
        </p:grpSpPr>
        <p:sp>
          <p:nvSpPr>
            <p:cNvPr id="24597" name="TextBox 30"/>
            <p:cNvSpPr txBox="1">
              <a:spLocks noChangeArrowheads="1"/>
            </p:cNvSpPr>
            <p:nvPr/>
          </p:nvSpPr>
          <p:spPr bwMode="auto">
            <a:xfrm>
              <a:off x="4097443" y="3217426"/>
              <a:ext cx="22991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СПОРТЕ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187948" y="3802201"/>
              <a:ext cx="210226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4" name="Группа 39"/>
          <p:cNvGrpSpPr>
            <a:grpSpLocks/>
          </p:cNvGrpSpPr>
          <p:nvPr/>
        </p:nvGrpSpPr>
        <p:grpSpPr bwMode="auto">
          <a:xfrm>
            <a:off x="4267200" y="5154613"/>
            <a:ext cx="2384425" cy="584200"/>
            <a:chOff x="3379179" y="3217426"/>
            <a:chExt cx="2384179" cy="584775"/>
          </a:xfrm>
        </p:grpSpPr>
        <p:sp>
          <p:nvSpPr>
            <p:cNvPr id="24595" name="TextBox 40"/>
            <p:cNvSpPr txBox="1">
              <a:spLocks noChangeArrowheads="1"/>
            </p:cNvSpPr>
            <p:nvPr/>
          </p:nvSpPr>
          <p:spPr bwMode="auto">
            <a:xfrm>
              <a:off x="3379179" y="3217426"/>
              <a:ext cx="238417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ОТДЫХЕ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496642" y="3802201"/>
              <a:ext cx="2128618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85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3022600"/>
            <a:ext cx="24431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3035300"/>
            <a:ext cx="24225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156">
            <a:off x="7841700" y="2928127"/>
            <a:ext cx="670941" cy="4471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8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908550"/>
            <a:ext cx="2468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Изображение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4811713"/>
            <a:ext cx="246856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5081588"/>
            <a:ext cx="10287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1" name="Группа 9"/>
          <p:cNvGrpSpPr>
            <a:grpSpLocks/>
          </p:cNvGrpSpPr>
          <p:nvPr/>
        </p:nvGrpSpPr>
        <p:grpSpPr bwMode="auto">
          <a:xfrm>
            <a:off x="19050" y="-61913"/>
            <a:ext cx="10872788" cy="828676"/>
            <a:chOff x="0" y="-253"/>
            <a:chExt cx="10872578" cy="829566"/>
          </a:xfrm>
        </p:grpSpPr>
        <p:sp>
          <p:nvSpPr>
            <p:cNvPr id="24593" name="TextBox 10"/>
            <p:cNvSpPr txBox="1">
              <a:spLocks noChangeArrowheads="1"/>
            </p:cNvSpPr>
            <p:nvPr/>
          </p:nvSpPr>
          <p:spPr bwMode="auto">
            <a:xfrm>
              <a:off x="317858" y="232693"/>
              <a:ext cx="10554720" cy="36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ДВЕ ИДЕОЛОГИИ ОБРАЗА ЖИЗНИ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-253"/>
              <a:ext cx="171447" cy="82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4592" name="Прямоугольник 12"/>
          <p:cNvSpPr>
            <a:spLocks noChangeArrowheads="1"/>
          </p:cNvSpPr>
          <p:nvPr/>
        </p:nvSpPr>
        <p:spPr bwMode="auto">
          <a:xfrm>
            <a:off x="171450" y="911225"/>
            <a:ext cx="11583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ДВИГАЯСЬ И РАЗВИВАЯСЬ, САМ ЗАВОДИТ ЧАСЫ СОБСТВЕННОЙ ЖИЗНИ (АРШАВСКИЙ И.А.)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0"/>
          <p:cNvSpPr txBox="1">
            <a:spLocks noChangeArrowheads="1"/>
          </p:cNvSpPr>
          <p:nvPr/>
        </p:nvSpPr>
        <p:spPr bwMode="auto">
          <a:xfrm>
            <a:off x="728663" y="6623050"/>
            <a:ext cx="26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611438" y="990600"/>
            <a:ext cx="94329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DE7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разносторонне целостная </a:t>
            </a: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жизнедеятельности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включающая прежде всего </a:t>
            </a: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удовлетворенности конкретного человека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осуществлением его жизненных планов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уровнем реализации его потребностей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соотносятся с </a:t>
            </a: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и возможностями социума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2C2C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DE7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ИНВАЛИДОВ 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не только медицинскими аспектами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той или иной патологии, сколько </a:t>
            </a: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субъективными восприятием и самооценкой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состояния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никогда не бывают одинаковыми, даже при объективно равных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отклонениях в состоянии здоровья.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2C2C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DE7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С ИНВАЛИДАМИ 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обратить внимание не только на медико-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биологическую реабилитацию средствами адаптивной физической культуры 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адаптивного спорта, восстановление и совершенствование физических возможностей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инвалидов, но </a:t>
            </a: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на обеспечение социальной адаптации и интеграции их 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общество, повышение качества их жизни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2C2C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DE7A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АСПЕКТ 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инвалидами средствами адаптивной физической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адаптивного спорта (путем внедрения ВФСК ГТО для инвалидов </a:t>
            </a: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важен, чем собственно медицинский</a:t>
            </a: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который, безусловно, необходимо учитывать 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2C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работе.</a:t>
            </a:r>
          </a:p>
        </p:txBody>
      </p:sp>
      <p:grpSp>
        <p:nvGrpSpPr>
          <p:cNvPr id="25603" name="Группа 6"/>
          <p:cNvGrpSpPr>
            <a:grpSpLocks/>
          </p:cNvGrpSpPr>
          <p:nvPr/>
        </p:nvGrpSpPr>
        <p:grpSpPr bwMode="auto">
          <a:xfrm>
            <a:off x="0" y="0"/>
            <a:ext cx="10987088" cy="828675"/>
            <a:chOff x="0" y="-253"/>
            <a:chExt cx="10987394" cy="829566"/>
          </a:xfrm>
        </p:grpSpPr>
        <p:sp>
          <p:nvSpPr>
            <p:cNvPr id="25609" name="TextBox 17"/>
            <p:cNvSpPr txBox="1">
              <a:spLocks noChangeArrowheads="1"/>
            </p:cNvSpPr>
            <p:nvPr/>
          </p:nvSpPr>
          <p:spPr bwMode="auto">
            <a:xfrm>
              <a:off x="432674" y="226823"/>
              <a:ext cx="10554720" cy="36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1800" b="1">
                  <a:solidFill>
                    <a:srgbClr val="DE7A2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КАЧЕСТВО ЖИЗНИ ИНВАЛИДОВ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-253"/>
              <a:ext cx="171455" cy="8295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5604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139825"/>
            <a:ext cx="6572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Изображение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452688"/>
            <a:ext cx="6572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Изображение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3889375"/>
            <a:ext cx="6572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Изображение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5526088"/>
            <a:ext cx="6572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60963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0"/>
          <p:cNvSpPr txBox="1">
            <a:spLocks noChangeArrowheads="1"/>
          </p:cNvSpPr>
          <p:nvPr/>
        </p:nvSpPr>
        <p:spPr bwMode="auto">
          <a:xfrm>
            <a:off x="685800" y="6623050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26626" name="Группа 6"/>
          <p:cNvGrpSpPr>
            <a:grpSpLocks/>
          </p:cNvGrpSpPr>
          <p:nvPr/>
        </p:nvGrpSpPr>
        <p:grpSpPr bwMode="auto">
          <a:xfrm>
            <a:off x="0" y="0"/>
            <a:ext cx="12339638" cy="1095375"/>
            <a:chOff x="0" y="-275"/>
            <a:chExt cx="10870791" cy="1095537"/>
          </a:xfrm>
        </p:grpSpPr>
        <p:sp>
          <p:nvSpPr>
            <p:cNvPr id="26642" name="TextBox 17"/>
            <p:cNvSpPr txBox="1">
              <a:spLocks noChangeArrowheads="1"/>
            </p:cNvSpPr>
            <p:nvPr/>
          </p:nvSpPr>
          <p:spPr bwMode="auto">
            <a:xfrm>
              <a:off x="316071" y="168940"/>
              <a:ext cx="10554720" cy="92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altLang="ru-RU" sz="1800" b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КЛАССИФИКАЦИЯ ИНВАЛИДОВ ДЛЯ УЧАСТИЯ В СДАЧЕ НОРМАТИВОВ ИСПЫТАНИЙ (ТЕСТОВ)                        ВСЕРОССИЙСКОГО ФИЗКУЛЬТУРНО-СПОРТИВНОГО КОМПЛЕКСА «ГОТОВ К ТРУДУ И АКТИВНОСТИ» (ГТА)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-275"/>
              <a:ext cx="172020" cy="10955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 bwMode="auto">
          <a:xfrm>
            <a:off x="4997450" y="3697288"/>
            <a:ext cx="2520950" cy="280828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Инвалиды, не имеющие опыта соревновательной деятельности и занимающиеся преимущественно ЛФК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5858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болезнями систем кровообращения, органов дыхания, пищеварения, болезнями мочеполовой системы и другими соматическими заболеваниями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497888" y="2501900"/>
            <a:ext cx="2736850" cy="96202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с нарушениями структуры и функций опорно-двигательного аппарата</a:t>
            </a:r>
          </a:p>
        </p:txBody>
      </p:sp>
      <p:grpSp>
        <p:nvGrpSpPr>
          <p:cNvPr id="26629" name="Группа 41"/>
          <p:cNvGrpSpPr>
            <a:grpSpLocks/>
          </p:cNvGrpSpPr>
          <p:nvPr/>
        </p:nvGrpSpPr>
        <p:grpSpPr bwMode="auto">
          <a:xfrm>
            <a:off x="2027238" y="1411288"/>
            <a:ext cx="7839075" cy="5094287"/>
            <a:chOff x="1602048" y="1423893"/>
            <a:chExt cx="7839364" cy="509432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111978" y="1423893"/>
              <a:ext cx="4626146" cy="64770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Инвалиды, допущенные врачом к сдаче норм ВФСК ГТА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76874" y="2539914"/>
              <a:ext cx="2448015" cy="936633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5858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Инвалиды с сохранными структурой и функциями опорно-двигательного аппарата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02048" y="3709911"/>
              <a:ext cx="2448015" cy="280831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Open Sans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Open Sans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Open San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5858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Инвалиды, имеющие опыт соревновательной деятельности в Паралимпийском, Сурдлимпийском и Специальном Олимпийском движениях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5858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altLang="ru-RU" sz="1400">
                  <a:solidFill>
                    <a:srgbClr val="5858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altLang="ru-RU" sz="14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solidFill>
                    <a:srgbClr val="5858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Лица с нарушениями слуха, зрения, интеллекта</a:t>
              </a:r>
              <a:br>
                <a:rPr lang="ru-RU" altLang="ru-RU" sz="1400">
                  <a:solidFill>
                    <a:srgbClr val="5858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altLang="ru-RU" sz="14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Прямая соединительная линия 19"/>
            <p:cNvCxnSpPr>
              <a:stCxn id="14" idx="0"/>
              <a:endCxn id="13" idx="2"/>
            </p:cNvCxnSpPr>
            <p:nvPr/>
          </p:nvCxnSpPr>
          <p:spPr>
            <a:xfrm flipV="1">
              <a:off x="4200881" y="2071598"/>
              <a:ext cx="2224170" cy="46831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4" idx="2"/>
              <a:endCxn id="16" idx="0"/>
            </p:cNvCxnSpPr>
            <p:nvPr/>
          </p:nvCxnSpPr>
          <p:spPr>
            <a:xfrm flipH="1">
              <a:off x="2826055" y="3476547"/>
              <a:ext cx="1374826" cy="233365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5" idx="0"/>
              <a:endCxn id="13" idx="2"/>
            </p:cNvCxnSpPr>
            <p:nvPr/>
          </p:nvCxnSpPr>
          <p:spPr>
            <a:xfrm flipH="1" flipV="1">
              <a:off x="6425051" y="2071598"/>
              <a:ext cx="3016361" cy="44291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17" idx="0"/>
            </p:cNvCxnSpPr>
            <p:nvPr/>
          </p:nvCxnSpPr>
          <p:spPr>
            <a:xfrm flipH="1" flipV="1">
              <a:off x="4048475" y="3468609"/>
              <a:ext cx="1784416" cy="24130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572370" y="4937058"/>
              <a:ext cx="252104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 bwMode="auto">
          <a:xfrm>
            <a:off x="8516938" y="4300538"/>
            <a:ext cx="2736850" cy="170180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Open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Open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поражениями позвоночника и спинного мозга, ампутациями конечностей, церебральными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5858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 и др.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2027238" y="5356225"/>
            <a:ext cx="2446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60963"/>
            <a:ext cx="10001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>
            <a:stCxn id="29" idx="0"/>
          </p:cNvCxnSpPr>
          <p:nvPr/>
        </p:nvCxnSpPr>
        <p:spPr>
          <a:xfrm flipV="1">
            <a:off x="9885363" y="3462338"/>
            <a:ext cx="0" cy="838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Custom 21">
      <a:dk1>
        <a:srgbClr val="58585A"/>
      </a:dk1>
      <a:lt1>
        <a:sysClr val="window" lastClr="FFFFFF"/>
      </a:lt1>
      <a:dk2>
        <a:srgbClr val="58585A"/>
      </a:dk2>
      <a:lt2>
        <a:srgbClr val="E5DEDB"/>
      </a:lt2>
      <a:accent1>
        <a:srgbClr val="EC7016"/>
      </a:accent1>
      <a:accent2>
        <a:srgbClr val="A15905"/>
      </a:accent2>
      <a:accent3>
        <a:srgbClr val="9C6A6A"/>
      </a:accent3>
      <a:accent4>
        <a:srgbClr val="8F430C"/>
      </a:accent4>
      <a:accent5>
        <a:srgbClr val="E64823"/>
      </a:accent5>
      <a:accent6>
        <a:srgbClr val="7F723D"/>
      </a:accent6>
      <a:hlink>
        <a:srgbClr val="2998E3"/>
      </a:hlink>
      <a:folHlink>
        <a:srgbClr val="7F723D"/>
      </a:folHlink>
    </a:clrScheme>
    <a:fontScheme name="Biz Profile">
      <a:majorFont>
        <a:latin typeface="Sanchez Regular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4773</TotalTime>
  <Words>3292</Words>
  <Application>Microsoft Office PowerPoint</Application>
  <PresentationFormat>Произвольный</PresentationFormat>
  <Paragraphs>816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X</dc:creator>
  <cp:lastModifiedBy>Марина</cp:lastModifiedBy>
  <cp:revision>426</cp:revision>
  <dcterms:created xsi:type="dcterms:W3CDTF">2014-09-02T14:19:18Z</dcterms:created>
  <dcterms:modified xsi:type="dcterms:W3CDTF">2020-07-28T12:25:50Z</dcterms:modified>
</cp:coreProperties>
</file>